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26"/>
  </p:notesMasterIdLst>
  <p:sldIdLst>
    <p:sldId id="271" r:id="rId2"/>
    <p:sldId id="292" r:id="rId3"/>
    <p:sldId id="293" r:id="rId4"/>
    <p:sldId id="276" r:id="rId5"/>
    <p:sldId id="279" r:id="rId6"/>
    <p:sldId id="294" r:id="rId7"/>
    <p:sldId id="280" r:id="rId8"/>
    <p:sldId id="295" r:id="rId9"/>
    <p:sldId id="296" r:id="rId10"/>
    <p:sldId id="297" r:id="rId11"/>
    <p:sldId id="281" r:id="rId12"/>
    <p:sldId id="282" r:id="rId13"/>
    <p:sldId id="283" r:id="rId14"/>
    <p:sldId id="298" r:id="rId15"/>
    <p:sldId id="284" r:id="rId16"/>
    <p:sldId id="285" r:id="rId17"/>
    <p:sldId id="286" r:id="rId18"/>
    <p:sldId id="287" r:id="rId19"/>
    <p:sldId id="299" r:id="rId20"/>
    <p:sldId id="300" r:id="rId21"/>
    <p:sldId id="288" r:id="rId22"/>
    <p:sldId id="301" r:id="rId23"/>
    <p:sldId id="291"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19" autoAdjust="0"/>
    <p:restoredTop sz="94660"/>
  </p:normalViewPr>
  <p:slideViewPr>
    <p:cSldViewPr snapToGrid="0">
      <p:cViewPr varScale="1">
        <p:scale>
          <a:sx n="67" d="100"/>
          <a:sy n="67" d="100"/>
        </p:scale>
        <p:origin x="692" y="-68"/>
      </p:cViewPr>
      <p:guideLst/>
    </p:cSldViewPr>
  </p:slideViewPr>
  <p:notesTextViewPr>
    <p:cViewPr>
      <p:scale>
        <a:sx n="1" d="1"/>
        <a:sy n="1" d="1"/>
      </p:scale>
      <p:origin x="0" y="0"/>
    </p:cViewPr>
  </p:notesTextViewPr>
  <p:notesViewPr>
    <p:cSldViewPr snapToGrid="0">
      <p:cViewPr>
        <p:scale>
          <a:sx n="100" d="100"/>
          <a:sy n="100" d="100"/>
        </p:scale>
        <p:origin x="5468" y="9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Hits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BCE-4AED-BA15-4748963EEEF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BCE-4AED-BA15-4748963EEEF1}"/>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4BCE-4AED-BA15-4748963EEEF1}"/>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4BCE-4AED-BA15-4748963EEEF1}"/>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4BCE-4AED-BA15-4748963EEEF1}"/>
              </c:ext>
            </c:extLst>
          </c:dPt>
          <c:dPt>
            <c:idx val="5"/>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B-4BCE-4AED-BA15-4748963EEEF1}"/>
              </c:ext>
            </c:extLst>
          </c:dPt>
          <c:dPt>
            <c:idx val="6"/>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0D-4BCE-4AED-BA15-4748963EEEF1}"/>
              </c:ext>
            </c:extLst>
          </c:dPt>
          <c:dPt>
            <c:idx val="7"/>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0F-4BCE-4AED-BA15-4748963EEEF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Assessment</c:v>
                </c:pt>
                <c:pt idx="1">
                  <c:v>Course information</c:v>
                </c:pt>
                <c:pt idx="2">
                  <c:v>Course materials</c:v>
                </c:pt>
                <c:pt idx="3">
                  <c:v>Have your day</c:v>
                </c:pt>
                <c:pt idx="4">
                  <c:v>Help and support</c:v>
                </c:pt>
                <c:pt idx="5">
                  <c:v>Library resources</c:v>
                </c:pt>
                <c:pt idx="6">
                  <c:v>Read me first</c:v>
                </c:pt>
                <c:pt idx="7">
                  <c:v>Welcome</c:v>
                </c:pt>
              </c:strCache>
            </c:strRef>
          </c:cat>
          <c:val>
            <c:numRef>
              <c:f>Sheet1!$B$2:$B$9</c:f>
              <c:numCache>
                <c:formatCode>General</c:formatCode>
                <c:ptCount val="8"/>
                <c:pt idx="0">
                  <c:v>152</c:v>
                </c:pt>
                <c:pt idx="1">
                  <c:v>353</c:v>
                </c:pt>
                <c:pt idx="2">
                  <c:v>2357</c:v>
                </c:pt>
                <c:pt idx="3">
                  <c:v>65</c:v>
                </c:pt>
                <c:pt idx="4">
                  <c:v>19</c:v>
                </c:pt>
                <c:pt idx="5">
                  <c:v>105</c:v>
                </c:pt>
                <c:pt idx="6">
                  <c:v>12</c:v>
                </c:pt>
                <c:pt idx="7">
                  <c:v>1545</c:v>
                </c:pt>
              </c:numCache>
            </c:numRef>
          </c:val>
          <c:extLst>
            <c:ext xmlns:c16="http://schemas.microsoft.com/office/drawing/2014/chart" uri="{C3380CC4-5D6E-409C-BE32-E72D297353CC}">
              <c16:uniqueId val="{00000010-4BCE-4AED-BA15-4748963EEEF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85BDA-36D2-455E-971D-B9CB12C73633}" type="datetimeFigureOut">
              <a:rPr lang="en-GB" smtClean="0"/>
              <a:t>25/02/2021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30DFC-643C-4330-9E6B-B676A16C8502}" type="slidenum">
              <a:rPr lang="en-GB" smtClean="0"/>
              <a:t>‹#›</a:t>
            </a:fld>
            <a:endParaRPr lang="en-GB"/>
          </a:p>
        </p:txBody>
      </p:sp>
    </p:spTree>
    <p:extLst>
      <p:ext uri="{BB962C8B-B14F-4D97-AF65-F5344CB8AC3E}">
        <p14:creationId xmlns:p14="http://schemas.microsoft.com/office/powerpoint/2010/main" val="2564341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7015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330DFC-643C-4330-9E6B-B676A16C8502}" type="slidenum">
              <a:rPr lang="en-GB" smtClean="0"/>
              <a:t>15</a:t>
            </a:fld>
            <a:endParaRPr lang="en-GB"/>
          </a:p>
        </p:txBody>
      </p:sp>
    </p:spTree>
    <p:extLst>
      <p:ext uri="{BB962C8B-B14F-4D97-AF65-F5344CB8AC3E}">
        <p14:creationId xmlns:p14="http://schemas.microsoft.com/office/powerpoint/2010/main" val="417167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330DFC-643C-4330-9E6B-B676A16C8502}" type="slidenum">
              <a:rPr lang="en-GB" smtClean="0"/>
              <a:t>16</a:t>
            </a:fld>
            <a:endParaRPr lang="en-GB"/>
          </a:p>
        </p:txBody>
      </p:sp>
    </p:spTree>
    <p:extLst>
      <p:ext uri="{BB962C8B-B14F-4D97-AF65-F5344CB8AC3E}">
        <p14:creationId xmlns:p14="http://schemas.microsoft.com/office/powerpoint/2010/main" val="2305325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330DFC-643C-4330-9E6B-B676A16C8502}" type="slidenum">
              <a:rPr lang="en-GB" smtClean="0"/>
              <a:t>17</a:t>
            </a:fld>
            <a:endParaRPr lang="en-GB"/>
          </a:p>
        </p:txBody>
      </p:sp>
    </p:spTree>
    <p:extLst>
      <p:ext uri="{BB962C8B-B14F-4D97-AF65-F5344CB8AC3E}">
        <p14:creationId xmlns:p14="http://schemas.microsoft.com/office/powerpoint/2010/main" val="3589480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330DFC-643C-4330-9E6B-B676A16C8502}" type="slidenum">
              <a:rPr lang="en-GB" smtClean="0"/>
              <a:t>18</a:t>
            </a:fld>
            <a:endParaRPr lang="en-GB"/>
          </a:p>
        </p:txBody>
      </p:sp>
    </p:spTree>
    <p:extLst>
      <p:ext uri="{BB962C8B-B14F-4D97-AF65-F5344CB8AC3E}">
        <p14:creationId xmlns:p14="http://schemas.microsoft.com/office/powerpoint/2010/main" val="2506728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330DFC-643C-4330-9E6B-B676A16C8502}" type="slidenum">
              <a:rPr lang="en-GB" smtClean="0"/>
              <a:t>21</a:t>
            </a:fld>
            <a:endParaRPr lang="en-GB"/>
          </a:p>
        </p:txBody>
      </p:sp>
    </p:spTree>
    <p:extLst>
      <p:ext uri="{BB962C8B-B14F-4D97-AF65-F5344CB8AC3E}">
        <p14:creationId xmlns:p14="http://schemas.microsoft.com/office/powerpoint/2010/main" val="353507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330DFC-643C-4330-9E6B-B676A16C8502}" type="slidenum">
              <a:rPr lang="en-GB" smtClean="0"/>
              <a:t>23</a:t>
            </a:fld>
            <a:endParaRPr lang="en-GB"/>
          </a:p>
        </p:txBody>
      </p:sp>
    </p:spTree>
    <p:extLst>
      <p:ext uri="{BB962C8B-B14F-4D97-AF65-F5344CB8AC3E}">
        <p14:creationId xmlns:p14="http://schemas.microsoft.com/office/powerpoint/2010/main" val="120123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dirty="0"/>
              <a:t>The aim of our presentation today is to contribute to the emerging/ongoing debate around how best to develop academic skills for all students in tertiary education settings. As the </a:t>
            </a:r>
            <a:r>
              <a:rPr lang="en-US" dirty="0"/>
              <a:t>distinction between first and second language education is beginning to disappear, different models of collaboration between EAP units and skills development units are emerging. This presentation stems from one experience of  collaboration between ELE and IAD at the University of Edinburgh.</a:t>
            </a:r>
          </a:p>
          <a:p>
            <a:endParaRPr lang="en-US" dirty="0"/>
          </a:p>
          <a:p>
            <a:r>
              <a:rPr lang="en-US" dirty="0"/>
              <a:t>We will begin by saying a little bit more about that before briefly reviewing some of the different research and practice strands which have contributed to the differing approaches to academic skills development. </a:t>
            </a:r>
          </a:p>
          <a:p>
            <a:endParaRPr lang="en-US" dirty="0"/>
          </a:p>
          <a:p>
            <a:r>
              <a:rPr lang="en-US" dirty="0"/>
              <a:t>We will then turn to the creation of Successful Academic Communication, one of  a suite of online transition courses for new UG students at Edinburgh and examine attempts to develop materials drawing on the different traditions informing our practice. We’ll briefly look at the limited student feedback we received before opening up to discussion of possible ways forward.</a:t>
            </a:r>
            <a:endParaRPr lang="en-GB" dirty="0"/>
          </a:p>
        </p:txBody>
      </p:sp>
    </p:spTree>
    <p:extLst>
      <p:ext uri="{BB962C8B-B14F-4D97-AF65-F5344CB8AC3E}">
        <p14:creationId xmlns:p14="http://schemas.microsoft.com/office/powerpoint/2010/main" val="375297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330DFC-643C-4330-9E6B-B676A16C8502}" type="slidenum">
              <a:rPr lang="en-GB" smtClean="0"/>
              <a:t>3</a:t>
            </a:fld>
            <a:endParaRPr lang="en-GB"/>
          </a:p>
        </p:txBody>
      </p:sp>
    </p:spTree>
    <p:extLst>
      <p:ext uri="{BB962C8B-B14F-4D97-AF65-F5344CB8AC3E}">
        <p14:creationId xmlns:p14="http://schemas.microsoft.com/office/powerpoint/2010/main" val="345331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Wingate and </a:t>
            </a:r>
            <a:r>
              <a:rPr lang="en-GB" dirty="0" err="1"/>
              <a:t>Tribble</a:t>
            </a:r>
            <a:r>
              <a:rPr lang="en-GB" dirty="0"/>
              <a:t> 2012 provide  a very clear account of the different research and practice traditions which underpin the work of the two different types of “providers” of what I will call (whilst recognising even this nomenclature may be controversial) academic skills development. At Edinburgh these are embodied by IAD (the Institute for Academic Development) – where Donna works – and ELE (English Language Education, now part of the Centre for Open Learning)  – my “home”.  </a:t>
            </a:r>
          </a:p>
          <a:p>
            <a:endParaRPr lang="en-GB" dirty="0"/>
          </a:p>
          <a:p>
            <a:r>
              <a:rPr lang="en-GB" dirty="0"/>
              <a:t>As Wingate and </a:t>
            </a:r>
            <a:r>
              <a:rPr lang="en-GB" dirty="0" err="1"/>
              <a:t>Tribble</a:t>
            </a:r>
            <a:r>
              <a:rPr lang="en-GB" dirty="0"/>
              <a:t> point out, both types have been misunderstood over the years with proponents of the one, at best – delineating responsibilities – one is for home students, the other focuses on the needs of international students,  and at worst criticising/caricaturing the other – adopting a deficit approach/not taking an inclusive approach and so on. At the heart of this, I believe lies a basic problem – that UK universities have been slow to respond to the need to cater for the academic skills development of ALL their students. There has been a move from the position put succinctly by Wingate and </a:t>
            </a:r>
            <a:r>
              <a:rPr lang="en-GB" dirty="0" err="1"/>
              <a:t>Tribble</a:t>
            </a:r>
            <a:r>
              <a:rPr lang="en-GB" dirty="0"/>
              <a:t> but it has been piecemeal and bottom up, relying, in our own case,  on strong movement from below to get a voice at the top management tables of our universities. EAP units have gathered strength, of course, because of the increasing reliance of universities on international student fees for survival in the corporatized UK HE environment, as have the former Study Skills units, due to the increasing emphasis on widening participation for students from non-traditional backgrounds.</a:t>
            </a:r>
          </a:p>
        </p:txBody>
      </p:sp>
      <p:sp>
        <p:nvSpPr>
          <p:cNvPr id="4" name="Slide Number Placeholder 3"/>
          <p:cNvSpPr>
            <a:spLocks noGrp="1"/>
          </p:cNvSpPr>
          <p:nvPr>
            <p:ph type="sldNum" sz="quarter" idx="10"/>
          </p:nvPr>
        </p:nvSpPr>
        <p:spPr/>
        <p:txBody>
          <a:bodyPr/>
          <a:lstStyle/>
          <a:p>
            <a:fld id="{4A330DFC-643C-4330-9E6B-B676A16C8502}" type="slidenum">
              <a:rPr lang="en-GB" smtClean="0"/>
              <a:t>4</a:t>
            </a:fld>
            <a:endParaRPr lang="en-GB"/>
          </a:p>
        </p:txBody>
      </p:sp>
    </p:spTree>
    <p:extLst>
      <p:ext uri="{BB962C8B-B14F-4D97-AF65-F5344CB8AC3E}">
        <p14:creationId xmlns:p14="http://schemas.microsoft.com/office/powerpoint/2010/main" val="2077078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330DFC-643C-4330-9E6B-B676A16C8502}" type="slidenum">
              <a:rPr lang="en-GB" smtClean="0"/>
              <a:t>5</a:t>
            </a:fld>
            <a:endParaRPr lang="en-GB"/>
          </a:p>
        </p:txBody>
      </p:sp>
    </p:spTree>
    <p:extLst>
      <p:ext uri="{BB962C8B-B14F-4D97-AF65-F5344CB8AC3E}">
        <p14:creationId xmlns:p14="http://schemas.microsoft.com/office/powerpoint/2010/main" val="1421930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Involves a variety of communicative practices and genres. Needs ability to understand and use language appropriate to the setting. Arguably, should be embedded in the discipline and taught by discipline specialists – but if students do not have the level of language proficiency needed? Developing </a:t>
            </a:r>
            <a:r>
              <a:rPr lang="en-GB" dirty="0" err="1"/>
              <a:t>ss’</a:t>
            </a:r>
            <a:r>
              <a:rPr lang="en-GB" dirty="0"/>
              <a:t> language proficiency is outside the subject specialist remit. Do they have the time? Is there space in the curriculum? Often the only place this happens is in the post assignment feedback which is required thus to bear a heavy load. However, a four year UG degree should surely be able to find space for this.</a:t>
            </a:r>
          </a:p>
        </p:txBody>
      </p:sp>
      <p:sp>
        <p:nvSpPr>
          <p:cNvPr id="4" name="Slide Number Placeholder 3"/>
          <p:cNvSpPr>
            <a:spLocks noGrp="1"/>
          </p:cNvSpPr>
          <p:nvPr>
            <p:ph type="sldNum" sz="quarter" idx="10"/>
          </p:nvPr>
        </p:nvSpPr>
        <p:spPr/>
        <p:txBody>
          <a:bodyPr/>
          <a:lstStyle/>
          <a:p>
            <a:fld id="{4A330DFC-643C-4330-9E6B-B676A16C8502}" type="slidenum">
              <a:rPr lang="en-GB" smtClean="0"/>
              <a:t>7</a:t>
            </a:fld>
            <a:endParaRPr lang="en-GB"/>
          </a:p>
        </p:txBody>
      </p:sp>
    </p:spTree>
    <p:extLst>
      <p:ext uri="{BB962C8B-B14F-4D97-AF65-F5344CB8AC3E}">
        <p14:creationId xmlns:p14="http://schemas.microsoft.com/office/powerpoint/2010/main" val="315599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330DFC-643C-4330-9E6B-B676A16C8502}" type="slidenum">
              <a:rPr lang="en-GB" smtClean="0"/>
              <a:t>11</a:t>
            </a:fld>
            <a:endParaRPr lang="en-GB"/>
          </a:p>
        </p:txBody>
      </p:sp>
    </p:spTree>
    <p:extLst>
      <p:ext uri="{BB962C8B-B14F-4D97-AF65-F5344CB8AC3E}">
        <p14:creationId xmlns:p14="http://schemas.microsoft.com/office/powerpoint/2010/main" val="2259386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330DFC-643C-4330-9E6B-B676A16C8502}" type="slidenum">
              <a:rPr lang="en-GB" smtClean="0"/>
              <a:t>12</a:t>
            </a:fld>
            <a:endParaRPr lang="en-GB"/>
          </a:p>
        </p:txBody>
      </p:sp>
    </p:spTree>
    <p:extLst>
      <p:ext uri="{BB962C8B-B14F-4D97-AF65-F5344CB8AC3E}">
        <p14:creationId xmlns:p14="http://schemas.microsoft.com/office/powerpoint/2010/main" val="1685793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330DFC-643C-4330-9E6B-B676A16C8502}" type="slidenum">
              <a:rPr lang="en-GB" smtClean="0"/>
              <a:t>13</a:t>
            </a:fld>
            <a:endParaRPr lang="en-GB"/>
          </a:p>
        </p:txBody>
      </p:sp>
    </p:spTree>
    <p:extLst>
      <p:ext uri="{BB962C8B-B14F-4D97-AF65-F5344CB8AC3E}">
        <p14:creationId xmlns:p14="http://schemas.microsoft.com/office/powerpoint/2010/main" val="232251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497200" y="-100"/>
            <a:ext cx="1694800" cy="6858000"/>
          </a:xfrm>
          <a:prstGeom prst="rect">
            <a:avLst/>
          </a:prstGeom>
          <a:solidFill>
            <a:schemeClr val="lt1"/>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2988300" y="1747833"/>
            <a:ext cx="8678800" cy="33624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3613633" y="1747800"/>
            <a:ext cx="7302400" cy="3362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62399781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0"/>
        <p:cNvGrpSpPr/>
        <p:nvPr/>
      </p:nvGrpSpPr>
      <p:grpSpPr>
        <a:xfrm>
          <a:off x="0" y="0"/>
          <a:ext cx="0" cy="0"/>
          <a:chOff x="0" y="0"/>
          <a:chExt cx="0" cy="0"/>
        </a:xfrm>
      </p:grpSpPr>
      <p:sp>
        <p:nvSpPr>
          <p:cNvPr id="61" name="Google Shape;61;p9"/>
          <p:cNvSpPr/>
          <p:nvPr/>
        </p:nvSpPr>
        <p:spPr>
          <a:xfrm>
            <a:off x="1694800" y="-100"/>
            <a:ext cx="104972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9"/>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9"/>
          <p:cNvSpPr/>
          <p:nvPr/>
        </p:nvSpPr>
        <p:spPr>
          <a:xfrm>
            <a:off x="1576267" y="524700"/>
            <a:ext cx="10090933"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9"/>
          <p:cNvSpPr txBox="1">
            <a:spLocks noGrp="1"/>
          </p:cNvSpPr>
          <p:nvPr>
            <p:ph type="title"/>
          </p:nvPr>
        </p:nvSpPr>
        <p:spPr>
          <a:xfrm>
            <a:off x="1576267" y="524633"/>
            <a:ext cx="8986000" cy="10756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5" name="Google Shape;65;p9"/>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66" name="Google Shape;66;p9"/>
          <p:cNvSpPr/>
          <p:nvPr/>
        </p:nvSpPr>
        <p:spPr>
          <a:xfrm>
            <a:off x="10591667" y="524567"/>
            <a:ext cx="1075600" cy="1075600"/>
          </a:xfrm>
          <a:prstGeom prst="rect">
            <a:avLst/>
          </a:prstGeom>
          <a:solidFill>
            <a:srgbClr val="FFFFFF">
              <a:alpha val="52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8245014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ull background image">
  <p:cSld name="Full background image">
    <p:spTree>
      <p:nvGrpSpPr>
        <p:cNvPr id="1" name="Shape 83"/>
        <p:cNvGrpSpPr/>
        <p:nvPr/>
      </p:nvGrpSpPr>
      <p:grpSpPr>
        <a:xfrm>
          <a:off x="0" y="0"/>
          <a:ext cx="0" cy="0"/>
          <a:chOff x="0" y="0"/>
          <a:chExt cx="0" cy="0"/>
        </a:xfrm>
      </p:grpSpPr>
      <p:sp>
        <p:nvSpPr>
          <p:cNvPr id="84" name="Google Shape;84;p13"/>
          <p:cNvSpPr/>
          <p:nvPr/>
        </p:nvSpPr>
        <p:spPr>
          <a:xfrm>
            <a:off x="10497200" y="-100"/>
            <a:ext cx="16948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13"/>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13"/>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89649560"/>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2" name="Google Shape;42;p7"/>
          <p:cNvSpPr/>
          <p:nvPr/>
        </p:nvSpPr>
        <p:spPr>
          <a:xfrm>
            <a:off x="1694800" y="-100"/>
            <a:ext cx="104972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7"/>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p:nvPr/>
        </p:nvSpPr>
        <p:spPr>
          <a:xfrm>
            <a:off x="1576267" y="524700"/>
            <a:ext cx="10090933"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7"/>
          <p:cNvSpPr txBox="1">
            <a:spLocks noGrp="1"/>
          </p:cNvSpPr>
          <p:nvPr>
            <p:ph type="title"/>
          </p:nvPr>
        </p:nvSpPr>
        <p:spPr>
          <a:xfrm>
            <a:off x="1576267" y="524633"/>
            <a:ext cx="8986000" cy="1075600"/>
          </a:xfrm>
          <a:prstGeom prst="rect">
            <a:avLst/>
          </a:prstGeom>
          <a:solidFill>
            <a:schemeClr val="accent1"/>
          </a:solidFill>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6" name="Google Shape;46;p7"/>
          <p:cNvSpPr txBox="1">
            <a:spLocks noGrp="1"/>
          </p:cNvSpPr>
          <p:nvPr>
            <p:ph type="body" idx="1"/>
          </p:nvPr>
        </p:nvSpPr>
        <p:spPr>
          <a:xfrm>
            <a:off x="2101700" y="1822900"/>
            <a:ext cx="4643200" cy="4510000"/>
          </a:xfrm>
          <a:prstGeom prst="rect">
            <a:avLst/>
          </a:prstGeom>
        </p:spPr>
        <p:txBody>
          <a:bodyPr spcFirstLastPara="1" wrap="square" lIns="91425" tIns="91425" rIns="91425" bIns="91425" anchor="t" anchorCtr="0">
            <a:noAutofit/>
          </a:bodyPr>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
        <p:nvSpPr>
          <p:cNvPr id="47" name="Google Shape;47;p7"/>
          <p:cNvSpPr txBox="1">
            <a:spLocks noGrp="1"/>
          </p:cNvSpPr>
          <p:nvPr>
            <p:ph type="body" idx="2"/>
          </p:nvPr>
        </p:nvSpPr>
        <p:spPr>
          <a:xfrm>
            <a:off x="7024095" y="1822900"/>
            <a:ext cx="4643200" cy="4510000"/>
          </a:xfrm>
          <a:prstGeom prst="rect">
            <a:avLst/>
          </a:prstGeom>
        </p:spPr>
        <p:txBody>
          <a:bodyPr spcFirstLastPara="1" wrap="square" lIns="91425" tIns="91425" rIns="91425" bIns="91425" anchor="t" anchorCtr="0">
            <a:noAutofit/>
          </a:bodyPr>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
        <p:nvSpPr>
          <p:cNvPr id="48" name="Google Shape;48;p7"/>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9" name="Google Shape;49;p7"/>
          <p:cNvSpPr/>
          <p:nvPr/>
        </p:nvSpPr>
        <p:spPr>
          <a:xfrm>
            <a:off x="10606266" y="524633"/>
            <a:ext cx="1075600" cy="1075600"/>
          </a:xfrm>
          <a:prstGeom prst="rect">
            <a:avLst/>
          </a:prstGeom>
          <a:solidFill>
            <a:srgbClr val="FFFFFF">
              <a:alpha val="526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72088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19" name="Google Shape;19;p4"/>
          <p:cNvSpPr/>
          <p:nvPr/>
        </p:nvSpPr>
        <p:spPr>
          <a:xfrm>
            <a:off x="4063900" y="-100"/>
            <a:ext cx="81280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p:nvPr/>
        </p:nvSpPr>
        <p:spPr>
          <a:xfrm>
            <a:off x="3526767" y="524567"/>
            <a:ext cx="1075600"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4"/>
          <p:cNvSpPr/>
          <p:nvPr/>
        </p:nvSpPr>
        <p:spPr>
          <a:xfrm>
            <a:off x="11667067" y="5808167"/>
            <a:ext cx="524800" cy="524800"/>
          </a:xfrm>
          <a:prstGeom prst="rect">
            <a:avLst/>
          </a:prstGeom>
          <a:solidFill>
            <a:srgbClr val="FFB00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4"/>
          <p:cNvSpPr txBox="1">
            <a:spLocks noGrp="1"/>
          </p:cNvSpPr>
          <p:nvPr>
            <p:ph type="body" idx="1"/>
          </p:nvPr>
        </p:nvSpPr>
        <p:spPr>
          <a:xfrm>
            <a:off x="4975433" y="524700"/>
            <a:ext cx="6284000" cy="5808000"/>
          </a:xfrm>
          <a:prstGeom prst="rect">
            <a:avLst/>
          </a:prstGeom>
        </p:spPr>
        <p:txBody>
          <a:bodyPr spcFirstLastPara="1" wrap="square" lIns="91425" tIns="91425" rIns="91425" bIns="91425" anchor="t" anchorCtr="0">
            <a:noAutofit/>
          </a:bodyPr>
          <a:lstStyle>
            <a:lvl1pPr marL="609585" lvl="0" indent="-609585" rtl="0">
              <a:lnSpc>
                <a:spcPct val="100000"/>
              </a:lnSpc>
              <a:spcBef>
                <a:spcPts val="800"/>
              </a:spcBef>
              <a:spcAft>
                <a:spcPts val="0"/>
              </a:spcAft>
              <a:buSzPts val="3600"/>
              <a:buChar char="▪"/>
              <a:defRPr sz="4800" b="1"/>
            </a:lvl1pPr>
            <a:lvl2pPr marL="1219170" lvl="1" indent="-609585" rtl="0">
              <a:lnSpc>
                <a:spcPct val="100000"/>
              </a:lnSpc>
              <a:spcBef>
                <a:spcPts val="0"/>
              </a:spcBef>
              <a:spcAft>
                <a:spcPts val="0"/>
              </a:spcAft>
              <a:buSzPts val="3600"/>
              <a:buChar char="▫"/>
              <a:defRPr sz="4800" b="1"/>
            </a:lvl2pPr>
            <a:lvl3pPr marL="1828754" lvl="2" indent="-609585" rtl="0">
              <a:lnSpc>
                <a:spcPct val="100000"/>
              </a:lnSpc>
              <a:spcBef>
                <a:spcPts val="0"/>
              </a:spcBef>
              <a:spcAft>
                <a:spcPts val="0"/>
              </a:spcAft>
              <a:buSzPts val="3600"/>
              <a:buChar char="▫"/>
              <a:defRPr sz="4800" b="1"/>
            </a:lvl3pPr>
            <a:lvl4pPr marL="2438339" lvl="3" indent="-609585" rtl="0">
              <a:lnSpc>
                <a:spcPct val="100000"/>
              </a:lnSpc>
              <a:spcBef>
                <a:spcPts val="0"/>
              </a:spcBef>
              <a:spcAft>
                <a:spcPts val="0"/>
              </a:spcAft>
              <a:buSzPts val="3600"/>
              <a:buChar char="▫"/>
              <a:defRPr sz="4800" b="1"/>
            </a:lvl4pPr>
            <a:lvl5pPr marL="3047924" lvl="4" indent="-609585" rtl="0">
              <a:lnSpc>
                <a:spcPct val="100000"/>
              </a:lnSpc>
              <a:spcBef>
                <a:spcPts val="0"/>
              </a:spcBef>
              <a:spcAft>
                <a:spcPts val="0"/>
              </a:spcAft>
              <a:buSzPts val="3600"/>
              <a:buChar char="○"/>
              <a:defRPr sz="4800" b="1"/>
            </a:lvl5pPr>
            <a:lvl6pPr marL="3657509" lvl="5" indent="-609585" rtl="0">
              <a:lnSpc>
                <a:spcPct val="100000"/>
              </a:lnSpc>
              <a:spcBef>
                <a:spcPts val="0"/>
              </a:spcBef>
              <a:spcAft>
                <a:spcPts val="0"/>
              </a:spcAft>
              <a:buSzPts val="3600"/>
              <a:buChar char="■"/>
              <a:defRPr sz="4800" b="1"/>
            </a:lvl6pPr>
            <a:lvl7pPr marL="4267093" lvl="6" indent="-609585" rtl="0">
              <a:lnSpc>
                <a:spcPct val="100000"/>
              </a:lnSpc>
              <a:spcBef>
                <a:spcPts val="0"/>
              </a:spcBef>
              <a:spcAft>
                <a:spcPts val="0"/>
              </a:spcAft>
              <a:buSzPts val="3600"/>
              <a:buChar char="●"/>
              <a:defRPr sz="4800" b="1"/>
            </a:lvl7pPr>
            <a:lvl8pPr marL="4876678" lvl="7" indent="-609585" rtl="0">
              <a:lnSpc>
                <a:spcPct val="100000"/>
              </a:lnSpc>
              <a:spcBef>
                <a:spcPts val="0"/>
              </a:spcBef>
              <a:spcAft>
                <a:spcPts val="0"/>
              </a:spcAft>
              <a:buSzPts val="3600"/>
              <a:buChar char="○"/>
              <a:defRPr sz="4800" b="1"/>
            </a:lvl8pPr>
            <a:lvl9pPr marL="5486263" lvl="8" indent="-609585">
              <a:lnSpc>
                <a:spcPct val="100000"/>
              </a:lnSpc>
              <a:spcBef>
                <a:spcPts val="0"/>
              </a:spcBef>
              <a:spcAft>
                <a:spcPts val="0"/>
              </a:spcAft>
              <a:buSzPts val="3600"/>
              <a:buChar char="■"/>
              <a:defRPr sz="4800" b="1"/>
            </a:lvl9pPr>
          </a:lstStyle>
          <a:p>
            <a:endParaRPr/>
          </a:p>
        </p:txBody>
      </p:sp>
      <p:sp>
        <p:nvSpPr>
          <p:cNvPr id="23" name="Google Shape;23;p4"/>
          <p:cNvSpPr txBox="1"/>
          <p:nvPr/>
        </p:nvSpPr>
        <p:spPr>
          <a:xfrm>
            <a:off x="3539623" y="450467"/>
            <a:ext cx="104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9600" b="1">
                <a:solidFill>
                  <a:srgbClr val="FFFFFF"/>
                </a:solidFill>
              </a:rPr>
              <a:t>“</a:t>
            </a:r>
            <a:endParaRPr sz="9600" b="1">
              <a:solidFill>
                <a:srgbClr val="FFFFFF"/>
              </a:solidFill>
            </a:endParaRPr>
          </a:p>
        </p:txBody>
      </p:sp>
      <p:sp>
        <p:nvSpPr>
          <p:cNvPr id="24" name="Google Shape;24;p4"/>
          <p:cNvSpPr txBox="1">
            <a:spLocks noGrp="1"/>
          </p:cNvSpPr>
          <p:nvPr>
            <p:ph type="sldNum" idx="12"/>
          </p:nvPr>
        </p:nvSpPr>
        <p:spPr>
          <a:xfrm>
            <a:off x="11667200" y="5808300"/>
            <a:ext cx="524800" cy="524800"/>
          </a:xfrm>
          <a:prstGeom prst="rect">
            <a:avLst/>
          </a:prstGeom>
          <a:solidFill>
            <a:schemeClr val="accent1"/>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160992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76267" y="524633"/>
            <a:ext cx="8986000" cy="107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1pPr>
            <a:lvl2pPr lvl="1">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2pPr>
            <a:lvl3pPr lvl="2">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3pPr>
            <a:lvl4pPr lvl="3">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4pPr>
            <a:lvl5pPr lvl="4">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5pPr>
            <a:lvl6pPr lvl="5">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6pPr>
            <a:lvl7pPr lvl="6">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7pPr>
            <a:lvl8pPr lvl="7">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8pPr>
            <a:lvl9pPr lvl="8">
              <a:spcBef>
                <a:spcPts val="0"/>
              </a:spcBef>
              <a:spcAft>
                <a:spcPts val="0"/>
              </a:spcAft>
              <a:buClr>
                <a:schemeClr val="lt1"/>
              </a:buClr>
              <a:buSzPts val="2400"/>
              <a:buFont typeface="Barlow"/>
              <a:buNone/>
              <a:defRPr sz="2400" b="1">
                <a:solidFill>
                  <a:schemeClr val="lt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2075108" y="1798855"/>
            <a:ext cx="9447600" cy="39180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chemeClr val="dk2"/>
              </a:buClr>
              <a:buSzPts val="2600"/>
              <a:buFont typeface="Barlow"/>
              <a:buChar char="▪"/>
              <a:defRPr sz="2600">
                <a:solidFill>
                  <a:schemeClr val="dk1"/>
                </a:solidFill>
                <a:latin typeface="Barlow"/>
                <a:ea typeface="Barlow"/>
                <a:cs typeface="Barlow"/>
                <a:sym typeface="Barlow"/>
              </a:defRPr>
            </a:lvl1pPr>
            <a:lvl2pPr marL="914400" lvl="1" indent="-393700">
              <a:spcBef>
                <a:spcPts val="0"/>
              </a:spcBef>
              <a:spcAft>
                <a:spcPts val="0"/>
              </a:spcAft>
              <a:buClr>
                <a:schemeClr val="dk2"/>
              </a:buClr>
              <a:buSzPts val="2600"/>
              <a:buFont typeface="Barlow"/>
              <a:buChar char="▫"/>
              <a:defRPr sz="2600">
                <a:solidFill>
                  <a:schemeClr val="dk1"/>
                </a:solidFill>
                <a:latin typeface="Barlow"/>
                <a:ea typeface="Barlow"/>
                <a:cs typeface="Barlow"/>
                <a:sym typeface="Barlow"/>
              </a:defRPr>
            </a:lvl2pPr>
            <a:lvl3pPr marL="1371600" lvl="2" indent="-393700">
              <a:spcBef>
                <a:spcPts val="0"/>
              </a:spcBef>
              <a:spcAft>
                <a:spcPts val="0"/>
              </a:spcAft>
              <a:buClr>
                <a:schemeClr val="dk2"/>
              </a:buClr>
              <a:buSzPts val="2600"/>
              <a:buFont typeface="Barlow"/>
              <a:buChar char="▫"/>
              <a:defRPr sz="2600">
                <a:solidFill>
                  <a:schemeClr val="dk1"/>
                </a:solidFill>
                <a:latin typeface="Barlow"/>
                <a:ea typeface="Barlow"/>
                <a:cs typeface="Barlow"/>
                <a:sym typeface="Barlow"/>
              </a:defRPr>
            </a:lvl3pPr>
            <a:lvl4pPr marL="1828800" lvl="3"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4pPr>
            <a:lvl5pPr marL="2286000" lvl="4"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5pPr>
            <a:lvl6pPr marL="2743200" lvl="5"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6pPr>
            <a:lvl7pPr marL="3200400" lvl="6"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7pPr>
            <a:lvl8pPr marL="3657600" lvl="7"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8pPr>
            <a:lvl9pPr marL="4114800" lvl="8" indent="-393700">
              <a:spcBef>
                <a:spcPts val="0"/>
              </a:spcBef>
              <a:spcAft>
                <a:spcPts val="0"/>
              </a:spcAft>
              <a:buClr>
                <a:schemeClr val="dk1"/>
              </a:buClr>
              <a:buSzPts val="2600"/>
              <a:buFont typeface="Barlow"/>
              <a:buChar char="■"/>
              <a:defRPr sz="2600">
                <a:solidFill>
                  <a:schemeClr val="dk1"/>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11667200" y="5808300"/>
            <a:ext cx="524800" cy="524800"/>
          </a:xfrm>
          <a:prstGeom prst="rect">
            <a:avLst/>
          </a:prstGeom>
          <a:noFill/>
          <a:ln>
            <a:noFill/>
          </a:ln>
        </p:spPr>
        <p:txBody>
          <a:bodyPr spcFirstLastPara="1" wrap="square" lIns="91425" tIns="91425" rIns="91425" bIns="91425" anchor="ctr" anchorCtr="0">
            <a:noAutofit/>
          </a:bodyPr>
          <a:lstStyle>
            <a:lvl1pPr lvl="0" algn="ctr">
              <a:buNone/>
              <a:defRPr sz="1600" b="1">
                <a:solidFill>
                  <a:schemeClr val="lt1"/>
                </a:solidFill>
                <a:latin typeface="Barlow"/>
                <a:ea typeface="Barlow"/>
                <a:cs typeface="Barlow"/>
                <a:sym typeface="Barlow"/>
              </a:defRPr>
            </a:lvl1pPr>
            <a:lvl2pPr lvl="1" algn="ctr">
              <a:buNone/>
              <a:defRPr sz="1600" b="1">
                <a:solidFill>
                  <a:schemeClr val="lt1"/>
                </a:solidFill>
                <a:latin typeface="Barlow"/>
                <a:ea typeface="Barlow"/>
                <a:cs typeface="Barlow"/>
                <a:sym typeface="Barlow"/>
              </a:defRPr>
            </a:lvl2pPr>
            <a:lvl3pPr lvl="2" algn="ctr">
              <a:buNone/>
              <a:defRPr sz="1600" b="1">
                <a:solidFill>
                  <a:schemeClr val="lt1"/>
                </a:solidFill>
                <a:latin typeface="Barlow"/>
                <a:ea typeface="Barlow"/>
                <a:cs typeface="Barlow"/>
                <a:sym typeface="Barlow"/>
              </a:defRPr>
            </a:lvl3pPr>
            <a:lvl4pPr lvl="3" algn="ctr">
              <a:buNone/>
              <a:defRPr sz="1600" b="1">
                <a:solidFill>
                  <a:schemeClr val="lt1"/>
                </a:solidFill>
                <a:latin typeface="Barlow"/>
                <a:ea typeface="Barlow"/>
                <a:cs typeface="Barlow"/>
                <a:sym typeface="Barlow"/>
              </a:defRPr>
            </a:lvl4pPr>
            <a:lvl5pPr lvl="4" algn="ctr">
              <a:buNone/>
              <a:defRPr sz="1600" b="1">
                <a:solidFill>
                  <a:schemeClr val="lt1"/>
                </a:solidFill>
                <a:latin typeface="Barlow"/>
                <a:ea typeface="Barlow"/>
                <a:cs typeface="Barlow"/>
                <a:sym typeface="Barlow"/>
              </a:defRPr>
            </a:lvl5pPr>
            <a:lvl6pPr lvl="5" algn="ctr">
              <a:buNone/>
              <a:defRPr sz="1600" b="1">
                <a:solidFill>
                  <a:schemeClr val="lt1"/>
                </a:solidFill>
                <a:latin typeface="Barlow"/>
                <a:ea typeface="Barlow"/>
                <a:cs typeface="Barlow"/>
                <a:sym typeface="Barlow"/>
              </a:defRPr>
            </a:lvl6pPr>
            <a:lvl7pPr lvl="6" algn="ctr">
              <a:buNone/>
              <a:defRPr sz="1600" b="1">
                <a:solidFill>
                  <a:schemeClr val="lt1"/>
                </a:solidFill>
                <a:latin typeface="Barlow"/>
                <a:ea typeface="Barlow"/>
                <a:cs typeface="Barlow"/>
                <a:sym typeface="Barlow"/>
              </a:defRPr>
            </a:lvl7pPr>
            <a:lvl8pPr lvl="7" algn="ctr">
              <a:buNone/>
              <a:defRPr sz="1600" b="1">
                <a:solidFill>
                  <a:schemeClr val="lt1"/>
                </a:solidFill>
                <a:latin typeface="Barlow"/>
                <a:ea typeface="Barlow"/>
                <a:cs typeface="Barlow"/>
                <a:sym typeface="Barlow"/>
              </a:defRPr>
            </a:lvl8pPr>
            <a:lvl9pPr lvl="8" algn="ctr">
              <a:buNone/>
              <a:defRPr sz="1600" b="1">
                <a:solidFill>
                  <a:schemeClr val="lt1"/>
                </a:solidFill>
                <a:latin typeface="Barlow"/>
                <a:ea typeface="Barlow"/>
                <a:cs typeface="Barlow"/>
                <a:sym typeface="Barlow"/>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11667428"/>
      </p:ext>
    </p:extLst>
  </p:cSld>
  <p:clrMap bg1="lt1" tx1="dk1" bg2="dk2" tx2="lt2" accent1="accent1" accent2="accent2" accent3="accent3" accent4="accent4" accent5="accent5" accent6="accent6" hlink="hlink" folHlink="folHlink"/>
  <p:sldLayoutIdLst>
    <p:sldLayoutId id="2147483818" r:id="rId1"/>
    <p:sldLayoutId id="2147483823" r:id="rId2"/>
    <p:sldLayoutId id="2147483824" r:id="rId3"/>
    <p:sldLayoutId id="2147483825" r:id="rId4"/>
    <p:sldLayoutId id="214748382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3396867" y="1751682"/>
            <a:ext cx="7840186" cy="3609859"/>
          </a:xfrm>
          <a:prstGeom prst="rect">
            <a:avLst/>
          </a:prstGeom>
        </p:spPr>
        <p:txBody>
          <a:bodyPr spcFirstLastPara="1" wrap="square" lIns="121900" tIns="121900" rIns="121900" bIns="121900" anchor="ctr" anchorCtr="0">
            <a:noAutofit/>
          </a:bodyPr>
          <a:lstStyle/>
          <a:p>
            <a:br>
              <a:rPr lang="en-US" sz="3600" dirty="0"/>
            </a:br>
            <a:r>
              <a:rPr lang="en-US" sz="3600" dirty="0"/>
              <a:t>Academic language and literacy,</a:t>
            </a:r>
            <a:br>
              <a:rPr lang="en-US" sz="3600" dirty="0"/>
            </a:br>
            <a:r>
              <a:rPr lang="en-US" sz="3600" dirty="0"/>
              <a:t>literacies or genres?</a:t>
            </a:r>
            <a:r>
              <a:rPr lang="en-US" sz="6600" dirty="0"/>
              <a:t> </a:t>
            </a:r>
            <a:br>
              <a:rPr lang="en" dirty="0"/>
            </a:br>
            <a:r>
              <a:rPr lang="en-US" sz="2000" dirty="0"/>
              <a:t>Bridging the gap in an online undergraduate transitions course for all.</a:t>
            </a:r>
            <a:br>
              <a:rPr lang="en-GB" sz="2000" dirty="0"/>
            </a:br>
            <a:br>
              <a:rPr lang="en-GB" sz="2000" dirty="0"/>
            </a:br>
            <a:r>
              <a:rPr lang="en-GB" sz="1400" dirty="0"/>
              <a:t>Jill Northcott &amp; Donna Murray</a:t>
            </a:r>
            <a:br>
              <a:rPr lang="en-GB" sz="3600" dirty="0"/>
            </a:br>
            <a:endParaRPr sz="3600" dirty="0"/>
          </a:p>
        </p:txBody>
      </p:sp>
      <p:pic>
        <p:nvPicPr>
          <p:cNvPr id="3" name="Picture 2">
            <a:extLst>
              <a:ext uri="{FF2B5EF4-FFF2-40B4-BE49-F238E27FC236}">
                <a16:creationId xmlns:a16="http://schemas.microsoft.com/office/drawing/2014/main" id="{8417AAC6-6CFD-7F44-928E-CF5348E534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5296" y="4226806"/>
            <a:ext cx="1681758" cy="394094"/>
          </a:xfrm>
          <a:prstGeom prst="rect">
            <a:avLst/>
          </a:prstGeom>
        </p:spPr>
      </p:pic>
    </p:spTree>
    <p:extLst>
      <p:ext uri="{BB962C8B-B14F-4D97-AF65-F5344CB8AC3E}">
        <p14:creationId xmlns:p14="http://schemas.microsoft.com/office/powerpoint/2010/main" val="3073970181"/>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Study Skills</a:t>
            </a:r>
          </a:p>
        </p:txBody>
      </p:sp>
      <p:sp>
        <p:nvSpPr>
          <p:cNvPr id="3" name="Slide Number Placeholder 2"/>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3400869794"/>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159A-6075-5741-9207-935354DC6C27}"/>
              </a:ext>
            </a:extLst>
          </p:cNvPr>
          <p:cNvSpPr>
            <a:spLocks noGrp="1"/>
          </p:cNvSpPr>
          <p:nvPr>
            <p:ph type="title"/>
          </p:nvPr>
        </p:nvSpPr>
        <p:spPr/>
        <p:txBody>
          <a:bodyPr/>
          <a:lstStyle/>
          <a:p>
            <a:r>
              <a:rPr lang="en-GB" dirty="0"/>
              <a:t>Transitioning skills</a:t>
            </a:r>
            <a:endParaRPr lang="en-US" cap="all" dirty="0"/>
          </a:p>
        </p:txBody>
      </p:sp>
      <p:sp>
        <p:nvSpPr>
          <p:cNvPr id="3" name="Slide Number Placeholder 2">
            <a:extLst>
              <a:ext uri="{FF2B5EF4-FFF2-40B4-BE49-F238E27FC236}">
                <a16:creationId xmlns:a16="http://schemas.microsoft.com/office/drawing/2014/main" id="{5A93D030-6CDB-D646-A5F0-E646C5DCCDDA}"/>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1" i="0" u="none" strike="noStrike" kern="1200" cap="none" spc="0" normalizeH="0" baseline="0" noProof="0" smtClean="0">
                <a:ln>
                  <a:noFill/>
                </a:ln>
                <a:solidFill>
                  <a:srgbClr val="FFFFFF"/>
                </a:solidFill>
                <a:effectLst/>
                <a:uLnTx/>
                <a:uFillTx/>
                <a:latin typeface="Barlow"/>
                <a:sym typeface="Barlow"/>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 sz="1600" b="1" i="0" u="none" strike="noStrike" kern="1200" cap="none" spc="0" normalizeH="0" baseline="0" noProof="0">
              <a:ln>
                <a:noFill/>
              </a:ln>
              <a:solidFill>
                <a:srgbClr val="FFFFFF"/>
              </a:solidFill>
              <a:effectLst/>
              <a:uLnTx/>
              <a:uFillTx/>
              <a:latin typeface="Barlow"/>
              <a:sym typeface="Barlow"/>
            </a:endParaRPr>
          </a:p>
        </p:txBody>
      </p:sp>
      <p:sp>
        <p:nvSpPr>
          <p:cNvPr id="4" name="Rectangle 3"/>
          <p:cNvSpPr/>
          <p:nvPr/>
        </p:nvSpPr>
        <p:spPr>
          <a:xfrm>
            <a:off x="2082188" y="1839816"/>
            <a:ext cx="9474506" cy="369332"/>
          </a:xfrm>
          <a:prstGeom prst="rect">
            <a:avLst/>
          </a:prstGeom>
        </p:spPr>
        <p:txBody>
          <a:bodyPr wrap="square">
            <a:spAutoFit/>
          </a:bodyPr>
          <a:lstStyle/>
          <a:p>
            <a:r>
              <a:rPr lang="en-GB" dirty="0"/>
              <a:t> </a:t>
            </a:r>
          </a:p>
        </p:txBody>
      </p:sp>
      <p:sp>
        <p:nvSpPr>
          <p:cNvPr id="5" name="Rectangle 4"/>
          <p:cNvSpPr/>
          <p:nvPr/>
        </p:nvSpPr>
        <p:spPr>
          <a:xfrm>
            <a:off x="3048000" y="2274838"/>
            <a:ext cx="6096000" cy="2308324"/>
          </a:xfrm>
          <a:prstGeom prst="rect">
            <a:avLst/>
          </a:prstGeom>
        </p:spPr>
        <p:txBody>
          <a:bodyPr>
            <a:spAutoFit/>
          </a:bodyPr>
          <a:lstStyle/>
          <a:p>
            <a:r>
              <a:rPr lang="en-GB" dirty="0"/>
              <a:t>Study skills reconceptualised – to help students adjust to UG study:</a:t>
            </a:r>
          </a:p>
          <a:p>
            <a:pPr lvl="1"/>
            <a:r>
              <a:rPr lang="en-GB" dirty="0"/>
              <a:t>Time and workload management</a:t>
            </a:r>
          </a:p>
          <a:p>
            <a:pPr lvl="1"/>
            <a:r>
              <a:rPr lang="en-GB" dirty="0"/>
              <a:t>Using library resources</a:t>
            </a:r>
          </a:p>
          <a:p>
            <a:pPr lvl="1"/>
            <a:r>
              <a:rPr lang="en-GB" dirty="0"/>
              <a:t>Online learning</a:t>
            </a:r>
          </a:p>
          <a:p>
            <a:pPr lvl="1"/>
            <a:r>
              <a:rPr lang="en-GB" dirty="0"/>
              <a:t>Critical thinking</a:t>
            </a:r>
          </a:p>
          <a:p>
            <a:pPr lvl="1"/>
            <a:r>
              <a:rPr lang="en-GB" dirty="0"/>
              <a:t>Team working</a:t>
            </a:r>
          </a:p>
          <a:p>
            <a:pPr lvl="1"/>
            <a:r>
              <a:rPr lang="en-GB" dirty="0"/>
              <a:t>Autonomy</a:t>
            </a:r>
          </a:p>
        </p:txBody>
      </p:sp>
    </p:spTree>
    <p:extLst>
      <p:ext uri="{BB962C8B-B14F-4D97-AF65-F5344CB8AC3E}">
        <p14:creationId xmlns:p14="http://schemas.microsoft.com/office/powerpoint/2010/main" val="1637606191"/>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159A-6075-5741-9207-935354DC6C27}"/>
              </a:ext>
            </a:extLst>
          </p:cNvPr>
          <p:cNvSpPr>
            <a:spLocks noGrp="1"/>
          </p:cNvSpPr>
          <p:nvPr>
            <p:ph type="title"/>
          </p:nvPr>
        </p:nvSpPr>
        <p:spPr/>
        <p:txBody>
          <a:bodyPr/>
          <a:lstStyle/>
          <a:p>
            <a:r>
              <a:rPr lang="en-GB" dirty="0"/>
              <a:t>ACADEMIC LANGUAGE AND LITERACY</a:t>
            </a:r>
            <a:endParaRPr lang="en-US" cap="all" dirty="0"/>
          </a:p>
        </p:txBody>
      </p:sp>
      <p:sp>
        <p:nvSpPr>
          <p:cNvPr id="3" name="Slide Number Placeholder 2">
            <a:extLst>
              <a:ext uri="{FF2B5EF4-FFF2-40B4-BE49-F238E27FC236}">
                <a16:creationId xmlns:a16="http://schemas.microsoft.com/office/drawing/2014/main" id="{5A93D030-6CDB-D646-A5F0-E646C5DCCDDA}"/>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1" i="0" u="none" strike="noStrike" kern="1200" cap="none" spc="0" normalizeH="0" baseline="0" noProof="0" smtClean="0">
                <a:ln>
                  <a:noFill/>
                </a:ln>
                <a:solidFill>
                  <a:srgbClr val="FFFFFF"/>
                </a:solidFill>
                <a:effectLst/>
                <a:uLnTx/>
                <a:uFillTx/>
                <a:latin typeface="Barlow"/>
                <a:sym typeface="Barlow"/>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 sz="1600" b="1" i="0" u="none" strike="noStrike" kern="1200" cap="none" spc="0" normalizeH="0" baseline="0" noProof="0">
              <a:ln>
                <a:noFill/>
              </a:ln>
              <a:solidFill>
                <a:srgbClr val="FFFFFF"/>
              </a:solidFill>
              <a:effectLst/>
              <a:uLnTx/>
              <a:uFillTx/>
              <a:latin typeface="Barlow"/>
              <a:sym typeface="Barlow"/>
            </a:endParaRPr>
          </a:p>
        </p:txBody>
      </p:sp>
      <p:sp>
        <p:nvSpPr>
          <p:cNvPr id="4" name="Rectangle 3"/>
          <p:cNvSpPr/>
          <p:nvPr/>
        </p:nvSpPr>
        <p:spPr>
          <a:xfrm>
            <a:off x="2082188" y="1839816"/>
            <a:ext cx="9474506" cy="369332"/>
          </a:xfrm>
          <a:prstGeom prst="rect">
            <a:avLst/>
          </a:prstGeom>
        </p:spPr>
        <p:txBody>
          <a:bodyPr wrap="square">
            <a:spAutoFit/>
          </a:bodyPr>
          <a:lstStyle/>
          <a:p>
            <a:r>
              <a:rPr lang="en-GB" dirty="0"/>
              <a:t> </a:t>
            </a:r>
          </a:p>
        </p:txBody>
      </p:sp>
      <p:sp>
        <p:nvSpPr>
          <p:cNvPr id="5" name="Rectangle 4"/>
          <p:cNvSpPr/>
          <p:nvPr/>
        </p:nvSpPr>
        <p:spPr>
          <a:xfrm>
            <a:off x="2592636" y="1949986"/>
            <a:ext cx="8222256" cy="4524315"/>
          </a:xfrm>
          <a:prstGeom prst="rect">
            <a:avLst/>
          </a:prstGeom>
        </p:spPr>
        <p:txBody>
          <a:bodyPr wrap="square">
            <a:spAutoFit/>
          </a:bodyPr>
          <a:lstStyle/>
          <a:p>
            <a:r>
              <a:rPr lang="en-GB" dirty="0"/>
              <a:t>Academic Language &amp; Literacy (ALL) provision is designed in collaboration with Schools on the principles of contextualisation, embedding and mapping.  This ensures that academic language provision is relevant to the disciplinary area, embedded in programmes as far as possible, and mapped to the student life cycle.   </a:t>
            </a:r>
          </a:p>
          <a:p>
            <a:r>
              <a:rPr lang="en-GB" dirty="0"/>
              <a:t> </a:t>
            </a:r>
          </a:p>
          <a:p>
            <a:r>
              <a:rPr lang="en-GB" dirty="0"/>
              <a:t>Our courses are designed to help all students be successful on their programmes and reach their academic potential. Students engage in collaborative activities and analyse materials from the subject area allowing the development of genre awareness, linguistic expertise, and awareness of expectations and practices within their disciplines. The range of challenges that students face related to discipline expectations, practices, genres and language intersect in different ways and while language proficiency may not be the only issue, language enhancement is a core feature of our provision.  </a:t>
            </a:r>
          </a:p>
          <a:p>
            <a:endParaRPr lang="en-GB" dirty="0"/>
          </a:p>
        </p:txBody>
      </p:sp>
    </p:spTree>
    <p:extLst>
      <p:ext uri="{BB962C8B-B14F-4D97-AF65-F5344CB8AC3E}">
        <p14:creationId xmlns:p14="http://schemas.microsoft.com/office/powerpoint/2010/main" val="1245410792"/>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159A-6075-5741-9207-935354DC6C27}"/>
              </a:ext>
            </a:extLst>
          </p:cNvPr>
          <p:cNvSpPr>
            <a:spLocks noGrp="1"/>
          </p:cNvSpPr>
          <p:nvPr>
            <p:ph type="title"/>
          </p:nvPr>
        </p:nvSpPr>
        <p:spPr/>
        <p:txBody>
          <a:bodyPr/>
          <a:lstStyle/>
          <a:p>
            <a:r>
              <a:rPr lang="en-GB" dirty="0"/>
              <a:t>How do you bring these together??</a:t>
            </a:r>
            <a:endParaRPr lang="en-US" cap="all" dirty="0"/>
          </a:p>
        </p:txBody>
      </p:sp>
      <p:sp>
        <p:nvSpPr>
          <p:cNvPr id="3" name="Slide Number Placeholder 2">
            <a:extLst>
              <a:ext uri="{FF2B5EF4-FFF2-40B4-BE49-F238E27FC236}">
                <a16:creationId xmlns:a16="http://schemas.microsoft.com/office/drawing/2014/main" id="{5A93D030-6CDB-D646-A5F0-E646C5DCCDDA}"/>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1" i="0" u="none" strike="noStrike" kern="1200" cap="none" spc="0" normalizeH="0" baseline="0" noProof="0" smtClean="0">
                <a:ln>
                  <a:noFill/>
                </a:ln>
                <a:solidFill>
                  <a:srgbClr val="FFFFFF"/>
                </a:solidFill>
                <a:effectLst/>
                <a:uLnTx/>
                <a:uFillTx/>
                <a:latin typeface="Barlow"/>
                <a:sym typeface="Barlow"/>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 sz="1600" b="1" i="0" u="none" strike="noStrike" kern="1200" cap="none" spc="0" normalizeH="0" baseline="0" noProof="0">
              <a:ln>
                <a:noFill/>
              </a:ln>
              <a:solidFill>
                <a:srgbClr val="FFFFFF"/>
              </a:solidFill>
              <a:effectLst/>
              <a:uLnTx/>
              <a:uFillTx/>
              <a:latin typeface="Barlow"/>
              <a:sym typeface="Barlow"/>
            </a:endParaRPr>
          </a:p>
        </p:txBody>
      </p:sp>
      <p:sp>
        <p:nvSpPr>
          <p:cNvPr id="4" name="Rectangle 3"/>
          <p:cNvSpPr/>
          <p:nvPr/>
        </p:nvSpPr>
        <p:spPr>
          <a:xfrm>
            <a:off x="2082188" y="1839816"/>
            <a:ext cx="9474506" cy="369332"/>
          </a:xfrm>
          <a:prstGeom prst="rect">
            <a:avLst/>
          </a:prstGeom>
        </p:spPr>
        <p:txBody>
          <a:bodyPr wrap="square">
            <a:spAutoFit/>
          </a:bodyPr>
          <a:lstStyle/>
          <a:p>
            <a:r>
              <a:rPr lang="en-GB" dirty="0"/>
              <a:t> </a:t>
            </a:r>
          </a:p>
        </p:txBody>
      </p:sp>
    </p:spTree>
    <p:extLst>
      <p:ext uri="{BB962C8B-B14F-4D97-AF65-F5344CB8AC3E}">
        <p14:creationId xmlns:p14="http://schemas.microsoft.com/office/powerpoint/2010/main" val="3323998682"/>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buClr>
                <a:srgbClr val="D9D9D9"/>
              </a:buClr>
            </a:pPr>
            <a:r>
              <a:rPr lang="en-GB" sz="3200" dirty="0">
                <a:solidFill>
                  <a:srgbClr val="434343"/>
                </a:solidFill>
              </a:rPr>
              <a:t>The transformative agendas of academic literacies and critical EAP will be rendered futile if “there are not practitioners in place with the agency and capital to enact, develop and critique theories, ideas, research and ideological projects” </a:t>
            </a:r>
          </a:p>
          <a:p>
            <a:pPr lvl="0">
              <a:buClr>
                <a:srgbClr val="D9D9D9"/>
              </a:buClr>
            </a:pPr>
            <a:r>
              <a:rPr lang="en-GB" sz="3200" dirty="0">
                <a:solidFill>
                  <a:srgbClr val="434343"/>
                </a:solidFill>
              </a:rPr>
              <a:t>(Ding &amp; Bruce 2017: 206)</a:t>
            </a:r>
          </a:p>
          <a:p>
            <a:endParaRPr lang="en-GB" dirty="0"/>
          </a:p>
        </p:txBody>
      </p:sp>
      <p:sp>
        <p:nvSpPr>
          <p:cNvPr id="3" name="Slide Number Placeholder 2"/>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3034730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159A-6075-5741-9207-935354DC6C27}"/>
              </a:ext>
            </a:extLst>
          </p:cNvPr>
          <p:cNvSpPr>
            <a:spLocks noGrp="1"/>
          </p:cNvSpPr>
          <p:nvPr>
            <p:ph type="title"/>
          </p:nvPr>
        </p:nvSpPr>
        <p:spPr/>
        <p:txBody>
          <a:bodyPr/>
          <a:lstStyle/>
          <a:p>
            <a:r>
              <a:rPr lang="en-GB" dirty="0"/>
              <a:t>SUCCESSFUL ACADEMIC COMMUNICATION</a:t>
            </a:r>
            <a:endParaRPr lang="en-US" cap="all" dirty="0"/>
          </a:p>
        </p:txBody>
      </p:sp>
      <p:sp>
        <p:nvSpPr>
          <p:cNvPr id="3" name="Slide Number Placeholder 2">
            <a:extLst>
              <a:ext uri="{FF2B5EF4-FFF2-40B4-BE49-F238E27FC236}">
                <a16:creationId xmlns:a16="http://schemas.microsoft.com/office/drawing/2014/main" id="{5A93D030-6CDB-D646-A5F0-E646C5DCCDDA}"/>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1" i="0" u="none" strike="noStrike" kern="1200" cap="none" spc="0" normalizeH="0" baseline="0" noProof="0" smtClean="0">
                <a:ln>
                  <a:noFill/>
                </a:ln>
                <a:solidFill>
                  <a:srgbClr val="FFFFFF"/>
                </a:solidFill>
                <a:effectLst/>
                <a:uLnTx/>
                <a:uFillTx/>
                <a:latin typeface="Barlow"/>
                <a:sym typeface="Barlow"/>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 sz="1600" b="1" i="0" u="none" strike="noStrike" kern="1200" cap="none" spc="0" normalizeH="0" baseline="0" noProof="0">
              <a:ln>
                <a:noFill/>
              </a:ln>
              <a:solidFill>
                <a:srgbClr val="FFFFFF"/>
              </a:solidFill>
              <a:effectLst/>
              <a:uLnTx/>
              <a:uFillTx/>
              <a:latin typeface="Barlow"/>
              <a:sym typeface="Barlow"/>
            </a:endParaRPr>
          </a:p>
        </p:txBody>
      </p:sp>
      <p:sp>
        <p:nvSpPr>
          <p:cNvPr id="4" name="Rectangle 3"/>
          <p:cNvSpPr/>
          <p:nvPr/>
        </p:nvSpPr>
        <p:spPr>
          <a:xfrm>
            <a:off x="2082188" y="1839816"/>
            <a:ext cx="9474506" cy="369332"/>
          </a:xfrm>
          <a:prstGeom prst="rect">
            <a:avLst/>
          </a:prstGeom>
        </p:spPr>
        <p:txBody>
          <a:bodyPr wrap="square">
            <a:spAutoFit/>
          </a:bodyPr>
          <a:lstStyle/>
          <a:p>
            <a:r>
              <a:rPr lang="en-GB" dirty="0"/>
              <a:t> </a:t>
            </a:r>
          </a:p>
        </p:txBody>
      </p:sp>
      <p:sp>
        <p:nvSpPr>
          <p:cNvPr id="6" name="Rectangle 5"/>
          <p:cNvSpPr/>
          <p:nvPr/>
        </p:nvSpPr>
        <p:spPr>
          <a:xfrm>
            <a:off x="2423711" y="2001398"/>
            <a:ext cx="8328752" cy="3139321"/>
          </a:xfrm>
          <a:prstGeom prst="rect">
            <a:avLst/>
          </a:prstGeom>
        </p:spPr>
        <p:txBody>
          <a:bodyPr wrap="square">
            <a:spAutoFit/>
          </a:bodyPr>
          <a:lstStyle/>
          <a:p>
            <a:r>
              <a:rPr lang="en-GB" dirty="0"/>
              <a:t>This course will help build your confidence in using academic English for university study.</a:t>
            </a:r>
          </a:p>
          <a:p>
            <a:r>
              <a:rPr lang="en-GB" dirty="0"/>
              <a:t>Course overview</a:t>
            </a:r>
          </a:p>
          <a:p>
            <a:r>
              <a:rPr lang="en-GB" dirty="0"/>
              <a:t>Through interactive lectures and self-study tasks, you will learn how to investigate your lecturers’ expectations and develop the critical reading and writing skills needed to have your voice heard.  </a:t>
            </a:r>
          </a:p>
          <a:p>
            <a:r>
              <a:rPr lang="en-GB" dirty="0"/>
              <a:t>Planning, structuring and organising are key to communicating successfully in academic writing. It is equally important to be able to understand and use academic language appropriately for different audiences and purposes. This course is designed to help you develop these skills. </a:t>
            </a:r>
          </a:p>
          <a:p>
            <a:r>
              <a:rPr lang="en-GB" dirty="0"/>
              <a:t> </a:t>
            </a:r>
          </a:p>
        </p:txBody>
      </p:sp>
    </p:spTree>
    <p:extLst>
      <p:ext uri="{BB962C8B-B14F-4D97-AF65-F5344CB8AC3E}">
        <p14:creationId xmlns:p14="http://schemas.microsoft.com/office/powerpoint/2010/main" val="3081410984"/>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159A-6075-5741-9207-935354DC6C27}"/>
              </a:ext>
            </a:extLst>
          </p:cNvPr>
          <p:cNvSpPr>
            <a:spLocks noGrp="1"/>
          </p:cNvSpPr>
          <p:nvPr>
            <p:ph type="title"/>
          </p:nvPr>
        </p:nvSpPr>
        <p:spPr/>
        <p:txBody>
          <a:bodyPr/>
          <a:lstStyle/>
          <a:p>
            <a:r>
              <a:rPr lang="en-GB" dirty="0"/>
              <a:t>Course content</a:t>
            </a:r>
            <a:endParaRPr lang="en-US" cap="all" dirty="0"/>
          </a:p>
        </p:txBody>
      </p:sp>
      <p:sp>
        <p:nvSpPr>
          <p:cNvPr id="3" name="Slide Number Placeholder 2">
            <a:extLst>
              <a:ext uri="{FF2B5EF4-FFF2-40B4-BE49-F238E27FC236}">
                <a16:creationId xmlns:a16="http://schemas.microsoft.com/office/drawing/2014/main" id="{5A93D030-6CDB-D646-A5F0-E646C5DCCDDA}"/>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1" i="0" u="none" strike="noStrike" kern="1200" cap="none" spc="0" normalizeH="0" baseline="0" noProof="0" smtClean="0">
                <a:ln>
                  <a:noFill/>
                </a:ln>
                <a:solidFill>
                  <a:srgbClr val="FFFFFF"/>
                </a:solidFill>
                <a:effectLst/>
                <a:uLnTx/>
                <a:uFillTx/>
                <a:latin typeface="Barlow"/>
                <a:sym typeface="Barlow"/>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 sz="1600" b="1" i="0" u="none" strike="noStrike" kern="1200" cap="none" spc="0" normalizeH="0" baseline="0" noProof="0">
              <a:ln>
                <a:noFill/>
              </a:ln>
              <a:solidFill>
                <a:srgbClr val="FFFFFF"/>
              </a:solidFill>
              <a:effectLst/>
              <a:uLnTx/>
              <a:uFillTx/>
              <a:latin typeface="Barlow"/>
              <a:sym typeface="Barlow"/>
            </a:endParaRPr>
          </a:p>
        </p:txBody>
      </p:sp>
      <p:sp>
        <p:nvSpPr>
          <p:cNvPr id="4" name="Rectangle 3"/>
          <p:cNvSpPr/>
          <p:nvPr/>
        </p:nvSpPr>
        <p:spPr>
          <a:xfrm>
            <a:off x="2082188" y="1839816"/>
            <a:ext cx="9474506" cy="369332"/>
          </a:xfrm>
          <a:prstGeom prst="rect">
            <a:avLst/>
          </a:prstGeom>
        </p:spPr>
        <p:txBody>
          <a:bodyPr wrap="square">
            <a:spAutoFit/>
          </a:bodyPr>
          <a:lstStyle/>
          <a:p>
            <a:r>
              <a:rPr lang="en-GB" dirty="0"/>
              <a:t> </a:t>
            </a:r>
          </a:p>
        </p:txBody>
      </p:sp>
      <p:sp>
        <p:nvSpPr>
          <p:cNvPr id="6" name="Rectangle 5"/>
          <p:cNvSpPr/>
          <p:nvPr/>
        </p:nvSpPr>
        <p:spPr>
          <a:xfrm>
            <a:off x="2633031" y="2019759"/>
            <a:ext cx="8093726" cy="1754326"/>
          </a:xfrm>
          <a:prstGeom prst="rect">
            <a:avLst/>
          </a:prstGeom>
        </p:spPr>
        <p:txBody>
          <a:bodyPr wrap="square">
            <a:spAutoFit/>
          </a:bodyPr>
          <a:lstStyle/>
          <a:p>
            <a:r>
              <a:rPr lang="en-GB" dirty="0"/>
              <a:t>The course covers five key topics:</a:t>
            </a:r>
          </a:p>
          <a:p>
            <a:r>
              <a:rPr lang="en-GB" dirty="0"/>
              <a:t>audience and purpose </a:t>
            </a:r>
          </a:p>
          <a:p>
            <a:r>
              <a:rPr lang="en-GB" dirty="0"/>
              <a:t>active reading skills </a:t>
            </a:r>
          </a:p>
          <a:p>
            <a:r>
              <a:rPr lang="en-GB" dirty="0"/>
              <a:t>academic language: structure and argument </a:t>
            </a:r>
          </a:p>
          <a:p>
            <a:r>
              <a:rPr lang="en-GB" dirty="0"/>
              <a:t>academic language: communicating your critical thinking </a:t>
            </a:r>
          </a:p>
          <a:p>
            <a:r>
              <a:rPr lang="en-GB" dirty="0"/>
              <a:t>collaboration and community </a:t>
            </a:r>
          </a:p>
        </p:txBody>
      </p:sp>
    </p:spTree>
    <p:extLst>
      <p:ext uri="{BB962C8B-B14F-4D97-AF65-F5344CB8AC3E}">
        <p14:creationId xmlns:p14="http://schemas.microsoft.com/office/powerpoint/2010/main" val="1338804486"/>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159A-6075-5741-9207-935354DC6C27}"/>
              </a:ext>
            </a:extLst>
          </p:cNvPr>
          <p:cNvSpPr>
            <a:spLocks noGrp="1"/>
          </p:cNvSpPr>
          <p:nvPr>
            <p:ph type="title"/>
          </p:nvPr>
        </p:nvSpPr>
        <p:spPr/>
        <p:txBody>
          <a:bodyPr/>
          <a:lstStyle/>
          <a:p>
            <a:r>
              <a:rPr lang="en-GB" dirty="0"/>
              <a:t>What you will learn</a:t>
            </a:r>
            <a:br>
              <a:rPr lang="en-GB" dirty="0"/>
            </a:br>
            <a:endParaRPr lang="en-US" cap="all" dirty="0"/>
          </a:p>
        </p:txBody>
      </p:sp>
      <p:sp>
        <p:nvSpPr>
          <p:cNvPr id="3" name="Slide Number Placeholder 2">
            <a:extLst>
              <a:ext uri="{FF2B5EF4-FFF2-40B4-BE49-F238E27FC236}">
                <a16:creationId xmlns:a16="http://schemas.microsoft.com/office/drawing/2014/main" id="{5A93D030-6CDB-D646-A5F0-E646C5DCCDDA}"/>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1" i="0" u="none" strike="noStrike" kern="1200" cap="none" spc="0" normalizeH="0" baseline="0" noProof="0" smtClean="0">
                <a:ln>
                  <a:noFill/>
                </a:ln>
                <a:solidFill>
                  <a:srgbClr val="FFFFFF"/>
                </a:solidFill>
                <a:effectLst/>
                <a:uLnTx/>
                <a:uFillTx/>
                <a:latin typeface="Barlow"/>
                <a:sym typeface="Barlow"/>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 sz="1600" b="1" i="0" u="none" strike="noStrike" kern="1200" cap="none" spc="0" normalizeH="0" baseline="0" noProof="0">
              <a:ln>
                <a:noFill/>
              </a:ln>
              <a:solidFill>
                <a:srgbClr val="FFFFFF"/>
              </a:solidFill>
              <a:effectLst/>
              <a:uLnTx/>
              <a:uFillTx/>
              <a:latin typeface="Barlow"/>
              <a:sym typeface="Barlow"/>
            </a:endParaRPr>
          </a:p>
        </p:txBody>
      </p:sp>
      <p:sp>
        <p:nvSpPr>
          <p:cNvPr id="4" name="Rectangle 3"/>
          <p:cNvSpPr/>
          <p:nvPr/>
        </p:nvSpPr>
        <p:spPr>
          <a:xfrm>
            <a:off x="2302525" y="1854505"/>
            <a:ext cx="9243152" cy="369332"/>
          </a:xfrm>
          <a:prstGeom prst="rect">
            <a:avLst/>
          </a:prstGeom>
        </p:spPr>
        <p:txBody>
          <a:bodyPr wrap="square">
            <a:spAutoFit/>
          </a:bodyPr>
          <a:lstStyle/>
          <a:p>
            <a:r>
              <a:rPr lang="en-GB" dirty="0"/>
              <a:t> </a:t>
            </a:r>
          </a:p>
        </p:txBody>
      </p:sp>
      <p:sp>
        <p:nvSpPr>
          <p:cNvPr id="5" name="Rectangle 4"/>
          <p:cNvSpPr/>
          <p:nvPr/>
        </p:nvSpPr>
        <p:spPr>
          <a:xfrm>
            <a:off x="2012414" y="1990380"/>
            <a:ext cx="9048521" cy="3139321"/>
          </a:xfrm>
          <a:prstGeom prst="rect">
            <a:avLst/>
          </a:prstGeom>
        </p:spPr>
        <p:txBody>
          <a:bodyPr wrap="square">
            <a:spAutoFit/>
          </a:bodyPr>
          <a:lstStyle/>
          <a:p>
            <a:r>
              <a:rPr lang="en-GB" dirty="0"/>
              <a:t>After completing the course you will be able to: </a:t>
            </a:r>
          </a:p>
          <a:p>
            <a:endParaRPr lang="en-GB" dirty="0"/>
          </a:p>
          <a:p>
            <a:r>
              <a:rPr lang="en-GB" dirty="0"/>
              <a:t>plan and structure your academic writing for a specific audience and purpose </a:t>
            </a:r>
          </a:p>
          <a:p>
            <a:endParaRPr lang="en-GB" dirty="0"/>
          </a:p>
          <a:p>
            <a:r>
              <a:rPr lang="en-GB" dirty="0"/>
              <a:t>use academic language to communicate a well-developed argument in writing </a:t>
            </a:r>
          </a:p>
          <a:p>
            <a:endParaRPr lang="en-GB" dirty="0"/>
          </a:p>
          <a:p>
            <a:r>
              <a:rPr lang="en-GB" dirty="0"/>
              <a:t>read academic texts actively and effectively </a:t>
            </a:r>
          </a:p>
          <a:p>
            <a:endParaRPr lang="en-GB" dirty="0"/>
          </a:p>
          <a:p>
            <a:r>
              <a:rPr lang="en-GB" dirty="0"/>
              <a:t>use academic language to communicate your critical thinking  </a:t>
            </a:r>
          </a:p>
          <a:p>
            <a:endParaRPr lang="en-GB" dirty="0"/>
          </a:p>
          <a:p>
            <a:r>
              <a:rPr lang="en-GB" dirty="0"/>
              <a:t>collaborate actively and effectively with others in your academic learning community </a:t>
            </a:r>
          </a:p>
        </p:txBody>
      </p:sp>
    </p:spTree>
    <p:extLst>
      <p:ext uri="{BB962C8B-B14F-4D97-AF65-F5344CB8AC3E}">
        <p14:creationId xmlns:p14="http://schemas.microsoft.com/office/powerpoint/2010/main" val="563935246"/>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159A-6075-5741-9207-935354DC6C27}"/>
              </a:ext>
            </a:extLst>
          </p:cNvPr>
          <p:cNvSpPr>
            <a:spLocks noGrp="1"/>
          </p:cNvSpPr>
          <p:nvPr>
            <p:ph type="title"/>
          </p:nvPr>
        </p:nvSpPr>
        <p:spPr/>
        <p:txBody>
          <a:bodyPr/>
          <a:lstStyle/>
          <a:p>
            <a:r>
              <a:rPr lang="en-GB" dirty="0"/>
              <a:t>Summary of one unit: Audience and Purpose</a:t>
            </a:r>
            <a:br>
              <a:rPr lang="en-GB" dirty="0"/>
            </a:br>
            <a:endParaRPr lang="en-US" cap="all" dirty="0"/>
          </a:p>
        </p:txBody>
      </p:sp>
      <p:sp>
        <p:nvSpPr>
          <p:cNvPr id="3" name="Slide Number Placeholder 2">
            <a:extLst>
              <a:ext uri="{FF2B5EF4-FFF2-40B4-BE49-F238E27FC236}">
                <a16:creationId xmlns:a16="http://schemas.microsoft.com/office/drawing/2014/main" id="{5A93D030-6CDB-D646-A5F0-E646C5DCCDDA}"/>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1" i="0" u="none" strike="noStrike" kern="1200" cap="none" spc="0" normalizeH="0" baseline="0" noProof="0" smtClean="0">
                <a:ln>
                  <a:noFill/>
                </a:ln>
                <a:solidFill>
                  <a:srgbClr val="FFFFFF"/>
                </a:solidFill>
                <a:effectLst/>
                <a:uLnTx/>
                <a:uFillTx/>
                <a:latin typeface="Barlow"/>
                <a:sym typeface="Barlow"/>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 sz="1600" b="1" i="0" u="none" strike="noStrike" kern="1200" cap="none" spc="0" normalizeH="0" baseline="0" noProof="0">
              <a:ln>
                <a:noFill/>
              </a:ln>
              <a:solidFill>
                <a:srgbClr val="FFFFFF"/>
              </a:solidFill>
              <a:effectLst/>
              <a:uLnTx/>
              <a:uFillTx/>
              <a:latin typeface="Barlow"/>
              <a:sym typeface="Barlow"/>
            </a:endParaRPr>
          </a:p>
        </p:txBody>
      </p:sp>
      <p:sp>
        <p:nvSpPr>
          <p:cNvPr id="4" name="Rectangle 3"/>
          <p:cNvSpPr/>
          <p:nvPr/>
        </p:nvSpPr>
        <p:spPr>
          <a:xfrm>
            <a:off x="2302525" y="1854505"/>
            <a:ext cx="9243152" cy="369332"/>
          </a:xfrm>
          <a:prstGeom prst="rect">
            <a:avLst/>
          </a:prstGeom>
        </p:spPr>
        <p:txBody>
          <a:bodyPr wrap="square">
            <a:spAutoFit/>
          </a:bodyPr>
          <a:lstStyle/>
          <a:p>
            <a:r>
              <a:rPr lang="en-GB" dirty="0"/>
              <a:t> </a:t>
            </a:r>
          </a:p>
        </p:txBody>
      </p:sp>
      <p:sp>
        <p:nvSpPr>
          <p:cNvPr id="6" name="Rectangle 5"/>
          <p:cNvSpPr/>
          <p:nvPr/>
        </p:nvSpPr>
        <p:spPr>
          <a:xfrm>
            <a:off x="3048000" y="1720840"/>
            <a:ext cx="6096000" cy="3416320"/>
          </a:xfrm>
          <a:prstGeom prst="rect">
            <a:avLst/>
          </a:prstGeom>
        </p:spPr>
        <p:txBody>
          <a:bodyPr>
            <a:spAutoFit/>
          </a:bodyPr>
          <a:lstStyle/>
          <a:p>
            <a:pPr fontAlgn="base"/>
            <a:r>
              <a:rPr lang="en-US" dirty="0"/>
              <a:t>Writing is a social practice and always has an audience and purpose. ​</a:t>
            </a:r>
          </a:p>
          <a:p>
            <a:pPr fontAlgn="base"/>
            <a:r>
              <a:rPr lang="en-US" dirty="0"/>
              <a:t>Constructing your audience and positioning yourself as a novice in your discourse community can be a powerful strategy. ​</a:t>
            </a:r>
          </a:p>
          <a:p>
            <a:pPr fontAlgn="base"/>
            <a:r>
              <a:rPr lang="en-US" dirty="0"/>
              <a:t>Norms of academic communication do exist and can help you position yourself but can also be challenged. ​</a:t>
            </a:r>
          </a:p>
          <a:p>
            <a:pPr fontAlgn="base"/>
            <a:r>
              <a:rPr lang="en-US" dirty="0"/>
              <a:t>There are multiple genres across disciplines, intertwined with multiple audiences and purposes. ​</a:t>
            </a:r>
          </a:p>
          <a:p>
            <a:pPr fontAlgn="base"/>
            <a:r>
              <a:rPr lang="en-US" dirty="0"/>
              <a:t>Think of yourself as a ‘genre detective’ and enjoy the journey of uncovering expectations and conventions in your area. </a:t>
            </a:r>
            <a:endParaRPr lang="en-GB" dirty="0"/>
          </a:p>
        </p:txBody>
      </p:sp>
    </p:spTree>
    <p:extLst>
      <p:ext uri="{BB962C8B-B14F-4D97-AF65-F5344CB8AC3E}">
        <p14:creationId xmlns:p14="http://schemas.microsoft.com/office/powerpoint/2010/main" val="3056125701"/>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Genre Detectives: A Disciplinary Ethnography</a:t>
            </a:r>
          </a:p>
        </p:txBody>
      </p:sp>
      <p:sp>
        <p:nvSpPr>
          <p:cNvPr id="3" name="Slide Number Placeholder 2"/>
          <p:cNvSpPr>
            <a:spLocks noGrp="1"/>
          </p:cNvSpPr>
          <p:nvPr>
            <p:ph type="sldNum" idx="12"/>
          </p:nvPr>
        </p:nvSpPr>
        <p:spPr/>
        <p:txBody>
          <a:bodyPr/>
          <a:lstStyle/>
          <a:p>
            <a:fld id="{00000000-1234-1234-1234-123412341234}" type="slidenum">
              <a:rPr lang="en" smtClean="0"/>
              <a:pPr/>
              <a:t>19</a:t>
            </a:fld>
            <a:endParaRPr lang="en"/>
          </a:p>
        </p:txBody>
      </p:sp>
      <p:sp>
        <p:nvSpPr>
          <p:cNvPr id="4" name="Rectangle 3"/>
          <p:cNvSpPr/>
          <p:nvPr/>
        </p:nvSpPr>
        <p:spPr>
          <a:xfrm>
            <a:off x="3267986" y="1995777"/>
            <a:ext cx="6893780" cy="3785652"/>
          </a:xfrm>
          <a:prstGeom prst="rect">
            <a:avLst/>
          </a:prstGeom>
        </p:spPr>
        <p:txBody>
          <a:bodyPr wrap="square">
            <a:spAutoFit/>
          </a:bodyPr>
          <a:lstStyle/>
          <a:p>
            <a:pPr lvl="0"/>
            <a:r>
              <a:rPr lang="en-GB" sz="1200" dirty="0">
                <a:solidFill>
                  <a:srgbClr val="434343"/>
                </a:solidFill>
                <a:latin typeface="Arial" panose="020B0604020202020204" pitchFamily="34" charset="0"/>
                <a:ea typeface="MS Mincho"/>
                <a:cs typeface="Times New Roman" panose="02020603050405020304" pitchFamily="18" charset="0"/>
              </a:rPr>
              <a:t>A genre has a particular social function and will have identifiable features and particular conventions for its use of academic language and its structure. These conventions will be shared within your academic discourse community.</a:t>
            </a:r>
            <a:endParaRPr lang="en-GB" sz="1200" dirty="0">
              <a:solidFill>
                <a:srgbClr val="434343"/>
              </a:solidFill>
              <a:latin typeface="Gadugi" panose="020B0502040204020203" pitchFamily="34" charset="0"/>
              <a:ea typeface="MS Mincho"/>
              <a:cs typeface="Times New Roman" panose="02020603050405020304" pitchFamily="18" charset="0"/>
            </a:endParaRPr>
          </a:p>
          <a:p>
            <a:pPr lvl="0"/>
            <a:r>
              <a:rPr lang="en-GB" sz="1200" dirty="0">
                <a:solidFill>
                  <a:srgbClr val="434343"/>
                </a:solidFill>
                <a:latin typeface="Arial" panose="020B0604020202020204" pitchFamily="34" charset="0"/>
                <a:ea typeface="MS Mincho"/>
                <a:cs typeface="Times New Roman" panose="02020603050405020304" pitchFamily="18" charset="0"/>
              </a:rPr>
              <a:t> </a:t>
            </a:r>
            <a:endParaRPr lang="en-GB" sz="1200" dirty="0">
              <a:solidFill>
                <a:srgbClr val="434343"/>
              </a:solidFill>
              <a:latin typeface="Gadugi" panose="020B0502040204020203" pitchFamily="34" charset="0"/>
              <a:ea typeface="MS Mincho"/>
              <a:cs typeface="Times New Roman" panose="02020603050405020304" pitchFamily="18" charset="0"/>
            </a:endParaRPr>
          </a:p>
          <a:p>
            <a:pPr lvl="0"/>
            <a:r>
              <a:rPr lang="en-GB" sz="1200" dirty="0">
                <a:solidFill>
                  <a:srgbClr val="434343"/>
                </a:solidFill>
                <a:latin typeface="Arial" panose="020B0604020202020204" pitchFamily="34" charset="0"/>
                <a:ea typeface="MS Mincho"/>
                <a:cs typeface="Times New Roman" panose="02020603050405020304" pitchFamily="18" charset="0"/>
              </a:rPr>
              <a:t>If there were a list of genres, with clear features that everyone agreed upon, then we share this. However, this does not exist, and you should be wary of academic writing resources that suggest otherwise, however helpful these resources may be in many ways. </a:t>
            </a:r>
            <a:endParaRPr lang="en-GB" sz="1200" dirty="0">
              <a:solidFill>
                <a:srgbClr val="434343"/>
              </a:solidFill>
              <a:latin typeface="Gadugi" panose="020B0502040204020203" pitchFamily="34" charset="0"/>
              <a:ea typeface="MS Mincho"/>
              <a:cs typeface="Times New Roman" panose="02020603050405020304" pitchFamily="18" charset="0"/>
            </a:endParaRPr>
          </a:p>
          <a:p>
            <a:pPr lvl="0"/>
            <a:r>
              <a:rPr lang="en-GB" sz="1200" dirty="0">
                <a:solidFill>
                  <a:srgbClr val="434343"/>
                </a:solidFill>
                <a:latin typeface="Arial" panose="020B0604020202020204" pitchFamily="34" charset="0"/>
                <a:ea typeface="MS Mincho"/>
                <a:cs typeface="Times New Roman" panose="02020603050405020304" pitchFamily="18" charset="0"/>
              </a:rPr>
              <a:t> </a:t>
            </a:r>
            <a:endParaRPr lang="en-GB" sz="1200" dirty="0">
              <a:solidFill>
                <a:srgbClr val="434343"/>
              </a:solidFill>
              <a:latin typeface="Gadugi" panose="020B0502040204020203" pitchFamily="34" charset="0"/>
              <a:ea typeface="MS Mincho"/>
              <a:cs typeface="Times New Roman" panose="02020603050405020304" pitchFamily="18" charset="0"/>
            </a:endParaRPr>
          </a:p>
          <a:p>
            <a:pPr lvl="0"/>
            <a:r>
              <a:rPr lang="en-GB" sz="1200" dirty="0">
                <a:solidFill>
                  <a:srgbClr val="434343"/>
                </a:solidFill>
                <a:latin typeface="Arial" panose="020B0604020202020204" pitchFamily="34" charset="0"/>
                <a:ea typeface="MS Mincho"/>
                <a:cs typeface="Times New Roman" panose="02020603050405020304" pitchFamily="18" charset="0"/>
              </a:rPr>
              <a:t>Instead, we encourage you to be a ‘genre detective’ and find out for yourself what the different types of writing are in your discipline, what they involve, what they look like, what features they have, including language features, who they are written for and why. </a:t>
            </a:r>
            <a:endParaRPr lang="en-GB" sz="1200" dirty="0">
              <a:solidFill>
                <a:srgbClr val="434343"/>
              </a:solidFill>
              <a:latin typeface="Gadugi" panose="020B0502040204020203" pitchFamily="34" charset="0"/>
              <a:ea typeface="MS Mincho"/>
              <a:cs typeface="Times New Roman" panose="02020603050405020304" pitchFamily="18" charset="0"/>
            </a:endParaRPr>
          </a:p>
          <a:p>
            <a:pPr lvl="0"/>
            <a:r>
              <a:rPr lang="en-GB" sz="1200" dirty="0">
                <a:solidFill>
                  <a:srgbClr val="434343"/>
                </a:solidFill>
                <a:latin typeface="Arial" panose="020B0604020202020204" pitchFamily="34" charset="0"/>
                <a:ea typeface="MS Mincho"/>
                <a:cs typeface="Times New Roman" panose="02020603050405020304" pitchFamily="18" charset="0"/>
              </a:rPr>
              <a:t> </a:t>
            </a:r>
            <a:endParaRPr lang="en-GB" sz="1200" dirty="0">
              <a:solidFill>
                <a:srgbClr val="434343"/>
              </a:solidFill>
              <a:latin typeface="Gadugi" panose="020B0502040204020203" pitchFamily="34" charset="0"/>
              <a:ea typeface="MS Mincho"/>
              <a:cs typeface="Times New Roman" panose="02020603050405020304" pitchFamily="18" charset="0"/>
            </a:endParaRPr>
          </a:p>
          <a:p>
            <a:pPr lvl="0"/>
            <a:r>
              <a:rPr lang="en-GB" sz="1200" dirty="0">
                <a:solidFill>
                  <a:srgbClr val="434343"/>
                </a:solidFill>
                <a:latin typeface="Arial" panose="020B0604020202020204" pitchFamily="34" charset="0"/>
                <a:ea typeface="MS Mincho"/>
                <a:cs typeface="Times New Roman" panose="02020603050405020304" pitchFamily="18" charset="0"/>
              </a:rPr>
              <a:t>You should be able to start finding this information by looking in programme and course materials, including handbooks, learning outcomes, guidance given in lectures, seminars and tutorials, assignment instructions and assessment criteria. You might also talk to other students on your programme, including those ahead of you, and to your lecturers and tutors, </a:t>
            </a:r>
            <a:endParaRPr lang="en-GB" sz="1200" dirty="0">
              <a:solidFill>
                <a:srgbClr val="434343"/>
              </a:solidFill>
              <a:latin typeface="Gadugi" panose="020B0502040204020203" pitchFamily="34" charset="0"/>
              <a:ea typeface="MS Mincho"/>
              <a:cs typeface="Times New Roman" panose="02020603050405020304" pitchFamily="18" charset="0"/>
            </a:endParaRPr>
          </a:p>
          <a:p>
            <a:pPr lvl="0"/>
            <a:r>
              <a:rPr lang="en-GB" sz="1200" dirty="0">
                <a:solidFill>
                  <a:srgbClr val="434343"/>
                </a:solidFill>
                <a:latin typeface="Arial" panose="020B0604020202020204" pitchFamily="34" charset="0"/>
                <a:ea typeface="MS Mincho"/>
                <a:cs typeface="Times New Roman" panose="02020603050405020304" pitchFamily="18" charset="0"/>
              </a:rPr>
              <a:t> </a:t>
            </a:r>
            <a:endParaRPr lang="en-GB" sz="1200" dirty="0">
              <a:solidFill>
                <a:srgbClr val="434343"/>
              </a:solidFill>
              <a:latin typeface="Gadugi" panose="020B0502040204020203" pitchFamily="34" charset="0"/>
              <a:ea typeface="MS Mincho"/>
              <a:cs typeface="Times New Roman" panose="02020603050405020304" pitchFamily="18" charset="0"/>
            </a:endParaRPr>
          </a:p>
          <a:p>
            <a:pPr lvl="0"/>
            <a:r>
              <a:rPr lang="en-GB" sz="1200" dirty="0">
                <a:solidFill>
                  <a:srgbClr val="434343"/>
                </a:solidFill>
                <a:latin typeface="Arial" panose="020B0604020202020204" pitchFamily="34" charset="0"/>
                <a:ea typeface="MS Mincho"/>
                <a:cs typeface="Times New Roman" panose="02020603050405020304" pitchFamily="18" charset="0"/>
              </a:rPr>
              <a:t>The task below will help you to start this process. However, your understanding of genres, audience and purpose in your discipline will evolve and grow over time. You’ll need to continue being a genre detective long after you complete this task. </a:t>
            </a:r>
            <a:endParaRPr lang="en-GB" sz="1200" dirty="0">
              <a:solidFill>
                <a:srgbClr val="434343"/>
              </a:solidFill>
              <a:latin typeface="Gadugi" panose="020B0502040204020203"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1824043844"/>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GB" dirty="0"/>
              <a:t>Overview</a:t>
            </a:r>
            <a:endParaRPr dirty="0"/>
          </a:p>
        </p:txBody>
      </p:sp>
      <p:sp>
        <p:nvSpPr>
          <p:cNvPr id="100" name="Google Shape;100;p15"/>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2</a:t>
            </a:fld>
            <a:endParaRPr kern="0">
              <a:solidFill>
                <a:srgbClr val="FFFFFF"/>
              </a:solidFill>
            </a:endParaRPr>
          </a:p>
        </p:txBody>
      </p:sp>
      <p:grpSp>
        <p:nvGrpSpPr>
          <p:cNvPr id="101" name="Google Shape;101;p15"/>
          <p:cNvGrpSpPr/>
          <p:nvPr/>
        </p:nvGrpSpPr>
        <p:grpSpPr>
          <a:xfrm>
            <a:off x="10881103" y="842602"/>
            <a:ext cx="520285" cy="439633"/>
            <a:chOff x="3918650" y="293075"/>
            <a:chExt cx="488500" cy="412775"/>
          </a:xfrm>
          <a:solidFill>
            <a:schemeClr val="accent1"/>
          </a:solidFill>
        </p:grpSpPr>
        <p:sp>
          <p:nvSpPr>
            <p:cNvPr id="102" name="Google Shape;102;p15"/>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 Placeholder 1"/>
          <p:cNvSpPr>
            <a:spLocks noGrp="1"/>
          </p:cNvSpPr>
          <p:nvPr>
            <p:ph type="body" idx="1"/>
          </p:nvPr>
        </p:nvSpPr>
        <p:spPr>
          <a:xfrm>
            <a:off x="2101699" y="1822900"/>
            <a:ext cx="9030491" cy="4510000"/>
          </a:xfrm>
        </p:spPr>
        <p:txBody>
          <a:bodyPr/>
          <a:lstStyle/>
          <a:p>
            <a:pPr>
              <a:buFont typeface="Arial" panose="020B0604020202020204" pitchFamily="34" charset="0"/>
              <a:buChar char="•"/>
            </a:pPr>
            <a:r>
              <a:rPr lang="en-GB" dirty="0"/>
              <a:t>Introduction</a:t>
            </a:r>
          </a:p>
          <a:p>
            <a:pPr>
              <a:buFont typeface="Arial" panose="020B0604020202020204" pitchFamily="34" charset="0"/>
              <a:buChar char="•"/>
            </a:pPr>
            <a:r>
              <a:rPr lang="en-GB" dirty="0"/>
              <a:t>Different research and practice strands</a:t>
            </a:r>
          </a:p>
          <a:p>
            <a:pPr>
              <a:buFont typeface="Arial" panose="020B0604020202020204" pitchFamily="34" charset="0"/>
              <a:buChar char="•"/>
            </a:pPr>
            <a:r>
              <a:rPr lang="en-GB" dirty="0"/>
              <a:t>Successful Academic Communication(s)</a:t>
            </a:r>
          </a:p>
          <a:p>
            <a:pPr>
              <a:buFont typeface="Arial" panose="020B0604020202020204" pitchFamily="34" charset="0"/>
              <a:buChar char="•"/>
            </a:pPr>
            <a:r>
              <a:rPr lang="en-GB" dirty="0"/>
              <a:t>Materials to bridge the gap</a:t>
            </a:r>
          </a:p>
          <a:p>
            <a:pPr>
              <a:buFont typeface="Arial" panose="020B0604020202020204" pitchFamily="34" charset="0"/>
              <a:buChar char="•"/>
            </a:pPr>
            <a:r>
              <a:rPr lang="en-GB" dirty="0"/>
              <a:t>Student feedback</a:t>
            </a:r>
          </a:p>
          <a:p>
            <a:pPr>
              <a:buFont typeface="Arial" panose="020B0604020202020204" pitchFamily="34" charset="0"/>
              <a:buChar char="•"/>
            </a:pPr>
            <a:r>
              <a:rPr lang="en-GB" dirty="0"/>
              <a:t>Ways forward?</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1207160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Genre Detective</a:t>
            </a:r>
          </a:p>
        </p:txBody>
      </p:sp>
      <p:sp>
        <p:nvSpPr>
          <p:cNvPr id="3" name="Slide Number Placeholder 2"/>
          <p:cNvSpPr>
            <a:spLocks noGrp="1"/>
          </p:cNvSpPr>
          <p:nvPr>
            <p:ph type="sldNum" idx="12"/>
          </p:nvPr>
        </p:nvSpPr>
        <p:spPr/>
        <p:txBody>
          <a:bodyPr/>
          <a:lstStyle/>
          <a:p>
            <a:fld id="{00000000-1234-1234-1234-123412341234}" type="slidenum">
              <a:rPr lang="en" smtClean="0"/>
              <a:pPr/>
              <a:t>20</a:t>
            </a:fld>
            <a:endParaRPr lang="en"/>
          </a:p>
        </p:txBody>
      </p:sp>
      <p:sp>
        <p:nvSpPr>
          <p:cNvPr id="4" name="Rectangle 3"/>
          <p:cNvSpPr/>
          <p:nvPr/>
        </p:nvSpPr>
        <p:spPr>
          <a:xfrm>
            <a:off x="3124862" y="1600232"/>
            <a:ext cx="6019137" cy="5078313"/>
          </a:xfrm>
          <a:prstGeom prst="rect">
            <a:avLst/>
          </a:prstGeom>
        </p:spPr>
        <p:txBody>
          <a:bodyPr wrap="square">
            <a:spAutoFit/>
          </a:bodyPr>
          <a:lstStyle/>
          <a:p>
            <a:pPr lvl="0">
              <a:spcAft>
                <a:spcPts val="0"/>
              </a:spcAft>
            </a:pPr>
            <a:r>
              <a:rPr lang="en-GB" dirty="0">
                <a:latin typeface="Arial" panose="020B0604020202020204" pitchFamily="34" charset="0"/>
                <a:ea typeface="MS Mincho"/>
                <a:cs typeface="Times New Roman" panose="02020603050405020304" pitchFamily="18" charset="0"/>
              </a:rPr>
              <a:t>Identify the writing you need to do for all of your courses in Semester 1. Can you identify the genre of each piece of writing?</a:t>
            </a:r>
          </a:p>
          <a:p>
            <a:pPr lvl="0">
              <a:spcAft>
                <a:spcPts val="0"/>
              </a:spcAft>
            </a:pPr>
            <a:endParaRPr lang="en-GB" dirty="0">
              <a:latin typeface="Gadugi" panose="020B0502040204020203" pitchFamily="34" charset="0"/>
              <a:ea typeface="MS Mincho"/>
              <a:cs typeface="Times New Roman" panose="02020603050405020304" pitchFamily="18" charset="0"/>
            </a:endParaRPr>
          </a:p>
          <a:p>
            <a:pPr lvl="0">
              <a:spcAft>
                <a:spcPts val="0"/>
              </a:spcAft>
            </a:pPr>
            <a:r>
              <a:rPr lang="en-GB" dirty="0">
                <a:latin typeface="Arial" panose="020B0604020202020204" pitchFamily="34" charset="0"/>
                <a:ea typeface="MS Mincho"/>
                <a:cs typeface="Times New Roman" panose="02020603050405020304" pitchFamily="18" charset="0"/>
              </a:rPr>
              <a:t>Answer the following questions for each genre you find. Use programme and course materials, including handbooks, learning outcomes, guidance given in lectures, seminars and tutorials, assignment instructions and assessment criteria to help you answer.</a:t>
            </a:r>
          </a:p>
          <a:p>
            <a:pPr lvl="0">
              <a:spcAft>
                <a:spcPts val="0"/>
              </a:spcAft>
            </a:pPr>
            <a:endParaRPr lang="en-GB" dirty="0">
              <a:latin typeface="Gadugi" panose="020B0502040204020203"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Arial" panose="020B0604020202020204" pitchFamily="34" charset="0"/>
                <a:ea typeface="MS Mincho"/>
                <a:cs typeface="Times New Roman" panose="02020603050405020304" pitchFamily="18" charset="0"/>
              </a:rPr>
              <a:t>Is there an example of this genre?</a:t>
            </a:r>
            <a:endParaRPr lang="en-GB" dirty="0">
              <a:latin typeface="Gadugi" panose="020B0502040204020203"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Arial" panose="020B0604020202020204" pitchFamily="34" charset="0"/>
                <a:ea typeface="MS Mincho"/>
                <a:cs typeface="Times New Roman" panose="02020603050405020304" pitchFamily="18" charset="0"/>
              </a:rPr>
              <a:t>If you were asked by another student how to produce this genre, what would you say?</a:t>
            </a:r>
            <a:endParaRPr lang="en-GB" dirty="0">
              <a:latin typeface="Gadugi" panose="020B0502040204020203"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Arial" panose="020B0604020202020204" pitchFamily="34" charset="0"/>
                <a:ea typeface="MS Mincho"/>
                <a:cs typeface="Times New Roman" panose="02020603050405020304" pitchFamily="18" charset="0"/>
              </a:rPr>
              <a:t>What do you think the purpose of this piece of writing is?</a:t>
            </a:r>
            <a:endParaRPr lang="en-GB" dirty="0">
              <a:latin typeface="Gadugi" panose="020B0502040204020203"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Arial" panose="020B0604020202020204" pitchFamily="34" charset="0"/>
                <a:ea typeface="MS Mincho"/>
                <a:cs typeface="Times New Roman" panose="02020603050405020304" pitchFamily="18" charset="0"/>
              </a:rPr>
              <a:t>Who is this piece of writing for? Who is the audience? Is there an ‘imagined’ audience?</a:t>
            </a:r>
            <a:endParaRPr lang="en-GB" dirty="0">
              <a:latin typeface="Gadugi" panose="020B0502040204020203"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pPr>
            <a:r>
              <a:rPr lang="en-GB" dirty="0">
                <a:latin typeface="Arial" panose="020B0604020202020204" pitchFamily="34" charset="0"/>
                <a:ea typeface="MS Mincho"/>
                <a:cs typeface="Times New Roman" panose="02020603050405020304" pitchFamily="18" charset="0"/>
              </a:rPr>
              <a:t>What are the expectations for this genre? </a:t>
            </a:r>
            <a:endParaRPr lang="en-GB" dirty="0">
              <a:latin typeface="Gadugi" panose="020B0502040204020203"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662718268"/>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159A-6075-5741-9207-935354DC6C27}"/>
              </a:ext>
            </a:extLst>
          </p:cNvPr>
          <p:cNvSpPr>
            <a:spLocks noGrp="1"/>
          </p:cNvSpPr>
          <p:nvPr>
            <p:ph type="title"/>
          </p:nvPr>
        </p:nvSpPr>
        <p:spPr/>
        <p:txBody>
          <a:bodyPr/>
          <a:lstStyle/>
          <a:p>
            <a:r>
              <a:rPr lang="en-GB" dirty="0"/>
              <a:t>STUDENT FEEDBACK</a:t>
            </a:r>
            <a:endParaRPr lang="en-US" cap="all" dirty="0"/>
          </a:p>
        </p:txBody>
      </p:sp>
      <p:sp>
        <p:nvSpPr>
          <p:cNvPr id="3" name="Slide Number Placeholder 2">
            <a:extLst>
              <a:ext uri="{FF2B5EF4-FFF2-40B4-BE49-F238E27FC236}">
                <a16:creationId xmlns:a16="http://schemas.microsoft.com/office/drawing/2014/main" id="{5A93D030-6CDB-D646-A5F0-E646C5DCCDDA}"/>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1" i="0" u="none" strike="noStrike" kern="1200" cap="none" spc="0" normalizeH="0" baseline="0" noProof="0" smtClean="0">
                <a:ln>
                  <a:noFill/>
                </a:ln>
                <a:solidFill>
                  <a:srgbClr val="FFFFFF"/>
                </a:solidFill>
                <a:effectLst/>
                <a:uLnTx/>
                <a:uFillTx/>
                <a:latin typeface="Barlow"/>
                <a:sym typeface="Barlow"/>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 sz="1600" b="1" i="0" u="none" strike="noStrike" kern="1200" cap="none" spc="0" normalizeH="0" baseline="0" noProof="0">
              <a:ln>
                <a:noFill/>
              </a:ln>
              <a:solidFill>
                <a:srgbClr val="FFFFFF"/>
              </a:solidFill>
              <a:effectLst/>
              <a:uLnTx/>
              <a:uFillTx/>
              <a:latin typeface="Barlow"/>
              <a:sym typeface="Barlow"/>
            </a:endParaRPr>
          </a:p>
        </p:txBody>
      </p:sp>
      <p:sp>
        <p:nvSpPr>
          <p:cNvPr id="4" name="Rectangle 3"/>
          <p:cNvSpPr/>
          <p:nvPr/>
        </p:nvSpPr>
        <p:spPr>
          <a:xfrm>
            <a:off x="2302525" y="1854505"/>
            <a:ext cx="9243152" cy="369332"/>
          </a:xfrm>
          <a:prstGeom prst="rect">
            <a:avLst/>
          </a:prstGeom>
        </p:spPr>
        <p:txBody>
          <a:bodyPr wrap="square">
            <a:spAutoFit/>
          </a:bodyPr>
          <a:lstStyle/>
          <a:p>
            <a:r>
              <a:rPr lang="en-GB" dirty="0"/>
              <a:t> </a:t>
            </a:r>
          </a:p>
        </p:txBody>
      </p:sp>
      <p:sp>
        <p:nvSpPr>
          <p:cNvPr id="5" name="Rectangle 4"/>
          <p:cNvSpPr/>
          <p:nvPr/>
        </p:nvSpPr>
        <p:spPr>
          <a:xfrm>
            <a:off x="3048000" y="2551837"/>
            <a:ext cx="6096000" cy="3416320"/>
          </a:xfrm>
          <a:prstGeom prst="rect">
            <a:avLst/>
          </a:prstGeom>
        </p:spPr>
        <p:txBody>
          <a:bodyPr>
            <a:spAutoFit/>
          </a:bodyPr>
          <a:lstStyle/>
          <a:p>
            <a:r>
              <a:rPr lang="en-GB" sz="2400" dirty="0">
                <a:solidFill>
                  <a:srgbClr val="000000"/>
                </a:solidFill>
                <a:latin typeface="Calibri" panose="020F0502020204030204" pitchFamily="34" charset="0"/>
              </a:rPr>
              <a:t>First round of CEQs only 6 responses. Despite this very small sample the results were interesting. Only about a third of the students appeared to have gained confidence in using the skills covered in the course. However, there was evidence of impact, with all respondents saying they were likely or very likely to transfer learning to their programme studies</a:t>
            </a:r>
            <a:endParaRPr lang="en-GB" sz="2400" dirty="0"/>
          </a:p>
        </p:txBody>
      </p:sp>
    </p:spTree>
    <p:extLst>
      <p:ext uri="{BB962C8B-B14F-4D97-AF65-F5344CB8AC3E}">
        <p14:creationId xmlns:p14="http://schemas.microsoft.com/office/powerpoint/2010/main" val="1921587207"/>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7935-3C9B-4A9C-A49D-3C48D25145FC}"/>
              </a:ext>
            </a:extLst>
          </p:cNvPr>
          <p:cNvSpPr>
            <a:spLocks noGrp="1"/>
          </p:cNvSpPr>
          <p:nvPr>
            <p:ph type="title"/>
          </p:nvPr>
        </p:nvSpPr>
        <p:spPr/>
        <p:txBody>
          <a:bodyPr/>
          <a:lstStyle/>
          <a:p>
            <a:r>
              <a:rPr lang="en-GB" dirty="0"/>
              <a:t>Usage of the course</a:t>
            </a:r>
          </a:p>
        </p:txBody>
      </p:sp>
      <p:sp>
        <p:nvSpPr>
          <p:cNvPr id="3" name="Slide Number Placeholder 2">
            <a:extLst>
              <a:ext uri="{FF2B5EF4-FFF2-40B4-BE49-F238E27FC236}">
                <a16:creationId xmlns:a16="http://schemas.microsoft.com/office/drawing/2014/main" id="{F06FE755-655D-4A58-AC1F-185154A267D1}"/>
              </a:ext>
            </a:extLst>
          </p:cNvPr>
          <p:cNvSpPr>
            <a:spLocks noGrp="1"/>
          </p:cNvSpPr>
          <p:nvPr>
            <p:ph type="sldNum" idx="12"/>
          </p:nvPr>
        </p:nvSpPr>
        <p:spPr/>
        <p:txBody>
          <a:bodyPr/>
          <a:lstStyle/>
          <a:p>
            <a:fld id="{00000000-1234-1234-1234-123412341234}" type="slidenum">
              <a:rPr lang="en" smtClean="0"/>
              <a:pPr/>
              <a:t>22</a:t>
            </a:fld>
            <a:endParaRPr lang="en"/>
          </a:p>
        </p:txBody>
      </p:sp>
      <p:graphicFrame>
        <p:nvGraphicFramePr>
          <p:cNvPr id="4" name="Chart 3">
            <a:extLst>
              <a:ext uri="{FF2B5EF4-FFF2-40B4-BE49-F238E27FC236}">
                <a16:creationId xmlns:a16="http://schemas.microsoft.com/office/drawing/2014/main" id="{5D32F380-99C2-4388-988D-7C7C3B67C83D}"/>
              </a:ext>
            </a:extLst>
          </p:cNvPr>
          <p:cNvGraphicFramePr/>
          <p:nvPr>
            <p:extLst>
              <p:ext uri="{D42A27DB-BD31-4B8C-83A1-F6EECF244321}">
                <p14:modId xmlns:p14="http://schemas.microsoft.com/office/powerpoint/2010/main" val="209171278"/>
              </p:ext>
            </p:extLst>
          </p:nvPr>
        </p:nvGraphicFramePr>
        <p:xfrm>
          <a:off x="2365375" y="1847850"/>
          <a:ext cx="7712075" cy="4875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7005624"/>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159A-6075-5741-9207-935354DC6C27}"/>
              </a:ext>
            </a:extLst>
          </p:cNvPr>
          <p:cNvSpPr>
            <a:spLocks noGrp="1"/>
          </p:cNvSpPr>
          <p:nvPr>
            <p:ph type="title"/>
          </p:nvPr>
        </p:nvSpPr>
        <p:spPr/>
        <p:txBody>
          <a:bodyPr/>
          <a:lstStyle/>
          <a:p>
            <a:r>
              <a:rPr lang="en-US" cap="all" dirty="0"/>
              <a:t>For discussion</a:t>
            </a:r>
          </a:p>
        </p:txBody>
      </p:sp>
      <p:sp>
        <p:nvSpPr>
          <p:cNvPr id="3" name="Slide Number Placeholder 2">
            <a:extLst>
              <a:ext uri="{FF2B5EF4-FFF2-40B4-BE49-F238E27FC236}">
                <a16:creationId xmlns:a16="http://schemas.microsoft.com/office/drawing/2014/main" id="{5A93D030-6CDB-D646-A5F0-E646C5DCCDDA}"/>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1" i="0" u="none" strike="noStrike" kern="1200" cap="none" spc="0" normalizeH="0" baseline="0" noProof="0" smtClean="0">
                <a:ln>
                  <a:noFill/>
                </a:ln>
                <a:solidFill>
                  <a:srgbClr val="FFFFFF"/>
                </a:solidFill>
                <a:effectLst/>
                <a:uLnTx/>
                <a:uFillTx/>
                <a:latin typeface="Barlow"/>
                <a:sym typeface="Barlow"/>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 sz="1600" b="1" i="0" u="none" strike="noStrike" kern="1200" cap="none" spc="0" normalizeH="0" baseline="0" noProof="0">
              <a:ln>
                <a:noFill/>
              </a:ln>
              <a:solidFill>
                <a:srgbClr val="FFFFFF"/>
              </a:solidFill>
              <a:effectLst/>
              <a:uLnTx/>
              <a:uFillTx/>
              <a:latin typeface="Barlow"/>
              <a:sym typeface="Barlow"/>
            </a:endParaRPr>
          </a:p>
        </p:txBody>
      </p:sp>
      <p:sp>
        <p:nvSpPr>
          <p:cNvPr id="4" name="Rectangle 3"/>
          <p:cNvSpPr/>
          <p:nvPr/>
        </p:nvSpPr>
        <p:spPr>
          <a:xfrm>
            <a:off x="2302525" y="1854505"/>
            <a:ext cx="9243152" cy="369332"/>
          </a:xfrm>
          <a:prstGeom prst="rect">
            <a:avLst/>
          </a:prstGeom>
        </p:spPr>
        <p:txBody>
          <a:bodyPr wrap="square">
            <a:spAutoFit/>
          </a:bodyPr>
          <a:lstStyle/>
          <a:p>
            <a:r>
              <a:rPr lang="en-GB" dirty="0"/>
              <a:t> </a:t>
            </a:r>
          </a:p>
        </p:txBody>
      </p:sp>
      <p:sp>
        <p:nvSpPr>
          <p:cNvPr id="7" name="Rectangle 6"/>
          <p:cNvSpPr/>
          <p:nvPr/>
        </p:nvSpPr>
        <p:spPr>
          <a:xfrm>
            <a:off x="2085860" y="2188684"/>
            <a:ext cx="7058140" cy="1477328"/>
          </a:xfrm>
          <a:prstGeom prst="rect">
            <a:avLst/>
          </a:prstGeom>
        </p:spPr>
        <p:txBody>
          <a:bodyPr wrap="square">
            <a:spAutoFit/>
          </a:bodyPr>
          <a:lstStyle/>
          <a:p>
            <a:r>
              <a:rPr lang="en-GB" dirty="0"/>
              <a:t> the challenges associated with conceptualising and implementing a holistic and systematic, institution-wide approach to English that has the potential to benefit all students are formidable. </a:t>
            </a:r>
          </a:p>
          <a:p>
            <a:endParaRPr lang="en-GB" dirty="0"/>
          </a:p>
          <a:p>
            <a:r>
              <a:rPr lang="en-GB" dirty="0"/>
              <a:t>Murray and Hicks</a:t>
            </a:r>
          </a:p>
        </p:txBody>
      </p:sp>
      <p:sp>
        <p:nvSpPr>
          <p:cNvPr id="5" name="Rectangle 4"/>
          <p:cNvSpPr/>
          <p:nvPr/>
        </p:nvSpPr>
        <p:spPr>
          <a:xfrm>
            <a:off x="-2976563" y="3343573"/>
            <a:ext cx="6096001" cy="369332"/>
          </a:xfrm>
          <a:prstGeom prst="rect">
            <a:avLst/>
          </a:prstGeom>
        </p:spPr>
        <p:txBody>
          <a:bodyPr>
            <a:spAutoFit/>
          </a:bodyPr>
          <a:lstStyle/>
          <a:p>
            <a:r>
              <a:rPr lang="en-GB" dirty="0"/>
              <a:t>From	Subject	Received		</a:t>
            </a:r>
          </a:p>
        </p:txBody>
      </p:sp>
    </p:spTree>
    <p:extLst>
      <p:ext uri="{BB962C8B-B14F-4D97-AF65-F5344CB8AC3E}">
        <p14:creationId xmlns:p14="http://schemas.microsoft.com/office/powerpoint/2010/main" val="1289701782"/>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9061B0-569F-6E44-B3F2-DCACD6DF2E06}"/>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1" i="0" u="none" strike="noStrike" kern="1200" cap="none" spc="0" normalizeH="0" baseline="0" noProof="0" smtClean="0">
                <a:ln>
                  <a:noFill/>
                </a:ln>
                <a:solidFill>
                  <a:srgbClr val="FFFFFF"/>
                </a:solidFill>
                <a:effectLst/>
                <a:uLnTx/>
                <a:uFillTx/>
                <a:latin typeface="Barlow"/>
                <a:sym typeface="Barlow"/>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 sz="1600" b="1" i="0" u="none" strike="noStrike" kern="1200" cap="none" spc="0" normalizeH="0" baseline="0" noProof="0">
              <a:ln>
                <a:noFill/>
              </a:ln>
              <a:solidFill>
                <a:srgbClr val="FFFFFF"/>
              </a:solidFill>
              <a:effectLst/>
              <a:uLnTx/>
              <a:uFillTx/>
              <a:latin typeface="Barlow"/>
              <a:sym typeface="Barlow"/>
            </a:endParaRPr>
          </a:p>
        </p:txBody>
      </p:sp>
    </p:spTree>
    <p:extLst>
      <p:ext uri="{BB962C8B-B14F-4D97-AF65-F5344CB8AC3E}">
        <p14:creationId xmlns:p14="http://schemas.microsoft.com/office/powerpoint/2010/main" val="4208054320"/>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3C732-F607-C442-98AD-BB3AB27515A5}"/>
              </a:ext>
            </a:extLst>
          </p:cNvPr>
          <p:cNvSpPr>
            <a:spLocks noGrp="1"/>
          </p:cNvSpPr>
          <p:nvPr>
            <p:ph type="body" idx="1"/>
          </p:nvPr>
        </p:nvSpPr>
        <p:spPr/>
        <p:txBody>
          <a:bodyPr/>
          <a:lstStyle/>
          <a:p>
            <a:r>
              <a:rPr lang="en-GB" sz="2800" b="0" kern="1200" dirty="0">
                <a:solidFill>
                  <a:srgbClr val="434343"/>
                </a:solidFill>
                <a:latin typeface="Arial"/>
                <a:ea typeface="+mn-ea"/>
                <a:cs typeface="+mn-cs"/>
              </a:rPr>
              <a:t>There has been an increasing awareness in the last two decades that students from all backgrounds entering the British higher education system need support with academic writing. While access to the university has been opened to a wider range of UK students, and the recruitment of international students has been steadily increasing, the provision of support for these groups has been unequally distributed</a:t>
            </a:r>
            <a:endParaRPr lang="en-US" sz="6600" dirty="0"/>
          </a:p>
        </p:txBody>
      </p:sp>
      <p:sp>
        <p:nvSpPr>
          <p:cNvPr id="3" name="Slide Number Placeholder 2">
            <a:extLst>
              <a:ext uri="{FF2B5EF4-FFF2-40B4-BE49-F238E27FC236}">
                <a16:creationId xmlns:a16="http://schemas.microsoft.com/office/drawing/2014/main" id="{FA0CCAF7-056F-B540-8CB1-96387810E878}"/>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210264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159A-6075-5741-9207-935354DC6C27}"/>
              </a:ext>
            </a:extLst>
          </p:cNvPr>
          <p:cNvSpPr>
            <a:spLocks noGrp="1"/>
          </p:cNvSpPr>
          <p:nvPr>
            <p:ph type="title"/>
          </p:nvPr>
        </p:nvSpPr>
        <p:spPr/>
        <p:txBody>
          <a:bodyPr/>
          <a:lstStyle/>
          <a:p>
            <a:r>
              <a:rPr lang="en-GB" dirty="0"/>
              <a:t>ENGLISH LANGUAGE CENTRES AND STUDY SKILLS UNITS</a:t>
            </a:r>
            <a:endParaRPr lang="en-US" dirty="0"/>
          </a:p>
        </p:txBody>
      </p:sp>
      <p:sp>
        <p:nvSpPr>
          <p:cNvPr id="3" name="Slide Number Placeholder 2">
            <a:extLst>
              <a:ext uri="{FF2B5EF4-FFF2-40B4-BE49-F238E27FC236}">
                <a16:creationId xmlns:a16="http://schemas.microsoft.com/office/drawing/2014/main" id="{5A93D030-6CDB-D646-A5F0-E646C5DCCDDA}"/>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1" i="0" u="none" strike="noStrike" kern="1200" cap="none" spc="0" normalizeH="0" baseline="0" noProof="0" smtClean="0">
                <a:ln>
                  <a:noFill/>
                </a:ln>
                <a:solidFill>
                  <a:srgbClr val="FFFFFF"/>
                </a:solidFill>
                <a:effectLst/>
                <a:uLnTx/>
                <a:uFillTx/>
                <a:latin typeface="Barlow"/>
                <a:sym typeface="Barlow"/>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 sz="1600" b="1" i="0" u="none" strike="noStrike" kern="1200" cap="none" spc="0" normalizeH="0" baseline="0" noProof="0">
              <a:ln>
                <a:noFill/>
              </a:ln>
              <a:solidFill>
                <a:srgbClr val="FFFFFF"/>
              </a:solidFill>
              <a:effectLst/>
              <a:uLnTx/>
              <a:uFillTx/>
              <a:latin typeface="Barlow"/>
              <a:sym typeface="Barlow"/>
            </a:endParaRPr>
          </a:p>
        </p:txBody>
      </p:sp>
      <p:sp>
        <p:nvSpPr>
          <p:cNvPr id="4" name="Rectangle 3"/>
          <p:cNvSpPr/>
          <p:nvPr/>
        </p:nvSpPr>
        <p:spPr>
          <a:xfrm>
            <a:off x="2210462" y="1839815"/>
            <a:ext cx="9346231" cy="5262979"/>
          </a:xfrm>
          <a:prstGeom prst="rect">
            <a:avLst/>
          </a:prstGeom>
        </p:spPr>
        <p:txBody>
          <a:bodyPr wrap="square">
            <a:spAutoFit/>
          </a:bodyPr>
          <a:lstStyle/>
          <a:p>
            <a:r>
              <a:rPr lang="en-GB" sz="2800" dirty="0"/>
              <a:t>The help that is available falls mainly into two separate and apparently mutually exclusive strands. The first of these is writing instruction for non-native-speakers of English, offered at most universities exclusively to ‘foreign’ students, usually in English Language Centres. The second strand consists of remedial writing workshops or courses, where writing is taught generically as part of ‘study skills’ to students of all disciplines, typically in Learning Support or Study Skills units.</a:t>
            </a:r>
          </a:p>
          <a:p>
            <a:endParaRPr lang="en-GB" sz="2800" dirty="0"/>
          </a:p>
          <a:p>
            <a:r>
              <a:rPr lang="en-GB" sz="2800" dirty="0"/>
              <a:t>Wingate and </a:t>
            </a:r>
            <a:r>
              <a:rPr lang="en-GB" sz="2800" dirty="0" err="1"/>
              <a:t>Tribble</a:t>
            </a:r>
            <a:r>
              <a:rPr lang="en-GB" sz="2800" dirty="0"/>
              <a:t> 2012</a:t>
            </a:r>
          </a:p>
          <a:p>
            <a:r>
              <a:rPr lang="en-GB" sz="2800" dirty="0"/>
              <a:t> </a:t>
            </a:r>
          </a:p>
        </p:txBody>
      </p:sp>
    </p:spTree>
    <p:extLst>
      <p:ext uri="{BB962C8B-B14F-4D97-AF65-F5344CB8AC3E}">
        <p14:creationId xmlns:p14="http://schemas.microsoft.com/office/powerpoint/2010/main" val="3801351952"/>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159A-6075-5741-9207-935354DC6C27}"/>
              </a:ext>
            </a:extLst>
          </p:cNvPr>
          <p:cNvSpPr>
            <a:spLocks noGrp="1"/>
          </p:cNvSpPr>
          <p:nvPr>
            <p:ph type="title"/>
          </p:nvPr>
        </p:nvSpPr>
        <p:spPr/>
        <p:txBody>
          <a:bodyPr/>
          <a:lstStyle/>
          <a:p>
            <a:r>
              <a:rPr lang="en-GB" cap="all" dirty="0"/>
              <a:t>Different research AND PRACTICE STRANDS</a:t>
            </a:r>
            <a:endParaRPr lang="en-US" cap="all" dirty="0"/>
          </a:p>
        </p:txBody>
      </p:sp>
      <p:sp>
        <p:nvSpPr>
          <p:cNvPr id="5" name="Text Placeholder 4"/>
          <p:cNvSpPr>
            <a:spLocks noGrp="1"/>
          </p:cNvSpPr>
          <p:nvPr>
            <p:ph type="body" idx="1"/>
          </p:nvPr>
        </p:nvSpPr>
        <p:spPr/>
        <p:txBody>
          <a:bodyPr/>
          <a:lstStyle/>
          <a:p>
            <a:r>
              <a:rPr lang="en-GB" dirty="0"/>
              <a:t>EAP</a:t>
            </a:r>
          </a:p>
          <a:p>
            <a:r>
              <a:rPr lang="en-GB" dirty="0"/>
              <a:t>GENRE ANALYIS</a:t>
            </a:r>
          </a:p>
          <a:p>
            <a:r>
              <a:rPr lang="en-GB" dirty="0"/>
              <a:t>ACADEMIC LITERACIES</a:t>
            </a:r>
          </a:p>
          <a:p>
            <a:r>
              <a:rPr lang="en-GB" dirty="0"/>
              <a:t>COMMUNICATIVE LANGUAGE TEACHING</a:t>
            </a:r>
          </a:p>
          <a:p>
            <a:r>
              <a:rPr lang="en-GB" dirty="0"/>
              <a:t>TASK BASED TEACHING</a:t>
            </a:r>
          </a:p>
        </p:txBody>
      </p:sp>
      <p:sp>
        <p:nvSpPr>
          <p:cNvPr id="6" name="Text Placeholder 5"/>
          <p:cNvSpPr>
            <a:spLocks noGrp="1"/>
          </p:cNvSpPr>
          <p:nvPr>
            <p:ph type="body" idx="2"/>
          </p:nvPr>
        </p:nvSpPr>
        <p:spPr/>
        <p:txBody>
          <a:bodyPr/>
          <a:lstStyle/>
          <a:p>
            <a:r>
              <a:rPr lang="en-GB" dirty="0"/>
              <a:t>STUDY SKILLS</a:t>
            </a:r>
          </a:p>
          <a:p>
            <a:r>
              <a:rPr lang="en-GB" dirty="0"/>
              <a:t>CRITICAL EAP</a:t>
            </a:r>
          </a:p>
        </p:txBody>
      </p:sp>
      <p:sp>
        <p:nvSpPr>
          <p:cNvPr id="3" name="Slide Number Placeholder 2">
            <a:extLst>
              <a:ext uri="{FF2B5EF4-FFF2-40B4-BE49-F238E27FC236}">
                <a16:creationId xmlns:a16="http://schemas.microsoft.com/office/drawing/2014/main" id="{5A93D030-6CDB-D646-A5F0-E646C5DCCDDA}"/>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1" i="0" u="none" strike="noStrike" kern="1200" cap="none" spc="0" normalizeH="0" baseline="0" noProof="0" smtClean="0">
                <a:ln>
                  <a:noFill/>
                </a:ln>
                <a:solidFill>
                  <a:srgbClr val="FFFFFF"/>
                </a:solidFill>
                <a:effectLst/>
                <a:uLnTx/>
                <a:uFillTx/>
                <a:latin typeface="Barlow"/>
                <a:sym typeface="Barlow"/>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 sz="1600" b="1" i="0" u="none" strike="noStrike" kern="1200" cap="none" spc="0" normalizeH="0" baseline="0" noProof="0">
              <a:ln>
                <a:noFill/>
              </a:ln>
              <a:solidFill>
                <a:srgbClr val="FFFFFF"/>
              </a:solidFill>
              <a:effectLst/>
              <a:uLnTx/>
              <a:uFillTx/>
              <a:latin typeface="Barlow"/>
              <a:sym typeface="Barlow"/>
            </a:endParaRPr>
          </a:p>
        </p:txBody>
      </p:sp>
      <p:sp>
        <p:nvSpPr>
          <p:cNvPr id="4" name="Rectangle 3"/>
          <p:cNvSpPr/>
          <p:nvPr/>
        </p:nvSpPr>
        <p:spPr>
          <a:xfrm>
            <a:off x="2082188" y="1839816"/>
            <a:ext cx="9474506" cy="369332"/>
          </a:xfrm>
          <a:prstGeom prst="rect">
            <a:avLst/>
          </a:prstGeom>
        </p:spPr>
        <p:txBody>
          <a:bodyPr wrap="square">
            <a:spAutoFit/>
          </a:bodyPr>
          <a:lstStyle/>
          <a:p>
            <a:r>
              <a:rPr lang="en-GB" dirty="0"/>
              <a:t> </a:t>
            </a:r>
          </a:p>
        </p:txBody>
      </p:sp>
    </p:spTree>
    <p:extLst>
      <p:ext uri="{BB962C8B-B14F-4D97-AF65-F5344CB8AC3E}">
        <p14:creationId xmlns:p14="http://schemas.microsoft.com/office/powerpoint/2010/main" val="4186785159"/>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Genre</a:t>
            </a:r>
          </a:p>
        </p:txBody>
      </p:sp>
      <p:sp>
        <p:nvSpPr>
          <p:cNvPr id="3" name="Slide Number Placeholder 2"/>
          <p:cNvSpPr>
            <a:spLocks noGrp="1"/>
          </p:cNvSpPr>
          <p:nvPr>
            <p:ph type="sldNum" idx="12"/>
          </p:nvPr>
        </p:nvSpPr>
        <p:spPr/>
        <p:txBody>
          <a:bodyPr/>
          <a:lstStyle/>
          <a:p>
            <a:fld id="{00000000-1234-1234-1234-123412341234}" type="slidenum">
              <a:rPr lang="en" smtClean="0"/>
              <a:pPr/>
              <a:t>6</a:t>
            </a:fld>
            <a:endParaRPr lang="en"/>
          </a:p>
        </p:txBody>
      </p:sp>
      <p:sp>
        <p:nvSpPr>
          <p:cNvPr id="4" name="Rectangle 3"/>
          <p:cNvSpPr/>
          <p:nvPr/>
        </p:nvSpPr>
        <p:spPr>
          <a:xfrm>
            <a:off x="3085105" y="2107096"/>
            <a:ext cx="7736619" cy="2862322"/>
          </a:xfrm>
          <a:prstGeom prst="rect">
            <a:avLst/>
          </a:prstGeom>
        </p:spPr>
        <p:txBody>
          <a:bodyPr wrap="square">
            <a:spAutoFit/>
          </a:bodyPr>
          <a:lstStyle/>
          <a:p>
            <a:r>
              <a:rPr lang="en-GB" dirty="0"/>
              <a:t>A genre comprises a class of communicative events, the members of which share some set of communicative purposes, These purposes are recognised by the expert members of the parent discourse community, and thereby constitute the rationale for the genre. This rationale shapes the schematic structure of the discourse and influences and constrains choice of content and style… The genre names inherited and produced by discourse communities and imported by others constitute valuable ethnographic communication, but typically need further validation.</a:t>
            </a:r>
          </a:p>
          <a:p>
            <a:endParaRPr lang="en-GB" dirty="0"/>
          </a:p>
          <a:p>
            <a:r>
              <a:rPr lang="en-GB" dirty="0"/>
              <a:t>Swales 1990: 58 </a:t>
            </a:r>
          </a:p>
        </p:txBody>
      </p:sp>
    </p:spTree>
    <p:extLst>
      <p:ext uri="{BB962C8B-B14F-4D97-AF65-F5344CB8AC3E}">
        <p14:creationId xmlns:p14="http://schemas.microsoft.com/office/powerpoint/2010/main" val="724616725"/>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159A-6075-5741-9207-935354DC6C27}"/>
              </a:ext>
            </a:extLst>
          </p:cNvPr>
          <p:cNvSpPr>
            <a:spLocks noGrp="1"/>
          </p:cNvSpPr>
          <p:nvPr>
            <p:ph type="title"/>
          </p:nvPr>
        </p:nvSpPr>
        <p:spPr/>
        <p:txBody>
          <a:bodyPr/>
          <a:lstStyle/>
          <a:p>
            <a:r>
              <a:rPr lang="en-GB" dirty="0"/>
              <a:t>Academic Literacies</a:t>
            </a:r>
            <a:endParaRPr lang="en-US" cap="all" dirty="0"/>
          </a:p>
        </p:txBody>
      </p:sp>
      <p:sp>
        <p:nvSpPr>
          <p:cNvPr id="3" name="Slide Number Placeholder 2">
            <a:extLst>
              <a:ext uri="{FF2B5EF4-FFF2-40B4-BE49-F238E27FC236}">
                <a16:creationId xmlns:a16="http://schemas.microsoft.com/office/drawing/2014/main" id="{5A93D030-6CDB-D646-A5F0-E646C5DCCDDA}"/>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600" b="1" i="0" u="none" strike="noStrike" kern="1200" cap="none" spc="0" normalizeH="0" baseline="0" noProof="0" smtClean="0">
                <a:ln>
                  <a:noFill/>
                </a:ln>
                <a:solidFill>
                  <a:srgbClr val="FFFFFF"/>
                </a:solidFill>
                <a:effectLst/>
                <a:uLnTx/>
                <a:uFillTx/>
                <a:latin typeface="Barlow"/>
                <a:sym typeface="Barlow"/>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 sz="1600" b="1" i="0" u="none" strike="noStrike" kern="1200" cap="none" spc="0" normalizeH="0" baseline="0" noProof="0">
              <a:ln>
                <a:noFill/>
              </a:ln>
              <a:solidFill>
                <a:srgbClr val="FFFFFF"/>
              </a:solidFill>
              <a:effectLst/>
              <a:uLnTx/>
              <a:uFillTx/>
              <a:latin typeface="Barlow"/>
              <a:sym typeface="Barlow"/>
            </a:endParaRPr>
          </a:p>
        </p:txBody>
      </p:sp>
      <p:sp>
        <p:nvSpPr>
          <p:cNvPr id="4" name="Rectangle 3"/>
          <p:cNvSpPr/>
          <p:nvPr/>
        </p:nvSpPr>
        <p:spPr>
          <a:xfrm>
            <a:off x="2082188" y="1839816"/>
            <a:ext cx="9474506" cy="369332"/>
          </a:xfrm>
          <a:prstGeom prst="rect">
            <a:avLst/>
          </a:prstGeom>
        </p:spPr>
        <p:txBody>
          <a:bodyPr wrap="square">
            <a:spAutoFit/>
          </a:bodyPr>
          <a:lstStyle/>
          <a:p>
            <a:r>
              <a:rPr lang="en-GB" dirty="0"/>
              <a:t> </a:t>
            </a:r>
          </a:p>
        </p:txBody>
      </p:sp>
      <p:sp>
        <p:nvSpPr>
          <p:cNvPr id="5" name="Rectangle 4"/>
          <p:cNvSpPr/>
          <p:nvPr/>
        </p:nvSpPr>
        <p:spPr>
          <a:xfrm>
            <a:off x="2536466" y="2001397"/>
            <a:ext cx="8897510" cy="4431983"/>
          </a:xfrm>
          <a:prstGeom prst="rect">
            <a:avLst/>
          </a:prstGeom>
        </p:spPr>
        <p:txBody>
          <a:bodyPr wrap="square">
            <a:spAutoFit/>
          </a:bodyPr>
          <a:lstStyle/>
          <a:p>
            <a:r>
              <a:rPr lang="en-GB" sz="2400" dirty="0"/>
              <a:t>The particular set of discipline-specific literacy practices needed by students to operate effectively in their discipline. For some this extends to professional practice e.g. lawyers, vets, doctors, dentists, clergy.</a:t>
            </a:r>
          </a:p>
          <a:p>
            <a:endParaRPr lang="en-GB" sz="2400" dirty="0"/>
          </a:p>
          <a:p>
            <a:endParaRPr lang="en-GB" sz="2400" dirty="0"/>
          </a:p>
          <a:p>
            <a:r>
              <a:rPr lang="en-GB" sz="2400" dirty="0"/>
              <a:t>As a movement </a:t>
            </a:r>
            <a:r>
              <a:rPr lang="en-GB" sz="2400" dirty="0" err="1"/>
              <a:t>AcLits</a:t>
            </a:r>
            <a:r>
              <a:rPr lang="en-GB" sz="2400" dirty="0"/>
              <a:t> has drawn attention to disempowerment experienced by many students and the deficit model of student writing whereby the often mystifying practices of disciplines result in writing “problems”. Writing cannot be detached from the social contexts in which it takes place</a:t>
            </a:r>
          </a:p>
          <a:p>
            <a:endParaRPr lang="en-GB" dirty="0"/>
          </a:p>
        </p:txBody>
      </p:sp>
    </p:spTree>
    <p:extLst>
      <p:ext uri="{BB962C8B-B14F-4D97-AF65-F5344CB8AC3E}">
        <p14:creationId xmlns:p14="http://schemas.microsoft.com/office/powerpoint/2010/main" val="2032938226"/>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Writing in the disciplines</a:t>
            </a:r>
          </a:p>
        </p:txBody>
      </p:sp>
      <p:sp>
        <p:nvSpPr>
          <p:cNvPr id="3" name="Slide Number Placeholder 2"/>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2896921913"/>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sz="3200" dirty="0"/>
              <a:t>However, in one respect </a:t>
            </a:r>
            <a:r>
              <a:rPr lang="en-GB" sz="3200" dirty="0" err="1"/>
              <a:t>WiD</a:t>
            </a:r>
            <a:r>
              <a:rPr lang="en-GB" sz="3200" dirty="0"/>
              <a:t> is perhaps distinctive: in its insistence that taking responsibility for student writing in the discipline is ultimately the role and responsibility of subject tutors.</a:t>
            </a:r>
          </a:p>
          <a:p>
            <a:endParaRPr lang="en-GB" sz="3200" dirty="0"/>
          </a:p>
          <a:p>
            <a:r>
              <a:rPr lang="en-GB" sz="3200" dirty="0"/>
              <a:t>Deane &amp; O’Neill 2011:4</a:t>
            </a:r>
          </a:p>
          <a:p>
            <a:endParaRPr lang="en-GB" dirty="0"/>
          </a:p>
        </p:txBody>
      </p:sp>
      <p:sp>
        <p:nvSpPr>
          <p:cNvPr id="3" name="Slide Number Placeholder 2"/>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2466044076"/>
      </p:ext>
    </p:extLst>
  </p:cSld>
  <p:clrMapOvr>
    <a:masterClrMapping/>
  </p:clrMapOvr>
</p:sld>
</file>

<file path=ppt/theme/theme1.xml><?xml version="1.0" encoding="utf-8"?>
<a:theme xmlns:a="http://schemas.openxmlformats.org/drawingml/2006/main" name="Basset template">
  <a:themeElements>
    <a:clrScheme name="Custom 2">
      <a:dk1>
        <a:srgbClr val="434343"/>
      </a:dk1>
      <a:lt1>
        <a:srgbClr val="FFFFFF"/>
      </a:lt1>
      <a:dk2>
        <a:srgbClr val="D9D9D9"/>
      </a:dk2>
      <a:lt2>
        <a:srgbClr val="FFFFFF"/>
      </a:lt2>
      <a:accent1>
        <a:srgbClr val="487A7B"/>
      </a:accent1>
      <a:accent2>
        <a:srgbClr val="FFC56E"/>
      </a:accent2>
      <a:accent3>
        <a:srgbClr val="00414E"/>
      </a:accent3>
      <a:accent4>
        <a:srgbClr val="C9DAF8"/>
      </a:accent4>
      <a:accent5>
        <a:srgbClr val="93C47D"/>
      </a:accent5>
      <a:accent6>
        <a:srgbClr val="D9EAD3"/>
      </a:accent6>
      <a:hlink>
        <a:srgbClr val="FFC56E"/>
      </a:hlink>
      <a:folHlink>
        <a:srgbClr val="487A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702</TotalTime>
  <Words>2101</Words>
  <Application>Microsoft Office PowerPoint</Application>
  <PresentationFormat>Widescreen</PresentationFormat>
  <Paragraphs>167</Paragraphs>
  <Slides>24</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Barlow</vt:lpstr>
      <vt:lpstr>Calibri</vt:lpstr>
      <vt:lpstr>Gadugi</vt:lpstr>
      <vt:lpstr>Symbol</vt:lpstr>
      <vt:lpstr>Basset template</vt:lpstr>
      <vt:lpstr> Academic language and literacy, literacies or genres?  Bridging the gap in an online undergraduate transitions course for all.  Jill Northcott &amp; Donna Murray </vt:lpstr>
      <vt:lpstr>Overview</vt:lpstr>
      <vt:lpstr>PowerPoint Presentation</vt:lpstr>
      <vt:lpstr>ENGLISH LANGUAGE CENTRES AND STUDY SKILLS UNITS</vt:lpstr>
      <vt:lpstr>Different research AND PRACTICE STRANDS</vt:lpstr>
      <vt:lpstr>Genre</vt:lpstr>
      <vt:lpstr>Academic Literacies</vt:lpstr>
      <vt:lpstr>Writing in the disciplines</vt:lpstr>
      <vt:lpstr>PowerPoint Presentation</vt:lpstr>
      <vt:lpstr>Study Skills</vt:lpstr>
      <vt:lpstr>Transitioning skills</vt:lpstr>
      <vt:lpstr>ACADEMIC LANGUAGE AND LITERACY</vt:lpstr>
      <vt:lpstr>How do you bring these together??</vt:lpstr>
      <vt:lpstr>PowerPoint Presentation</vt:lpstr>
      <vt:lpstr>SUCCESSFUL ACADEMIC COMMUNICATION</vt:lpstr>
      <vt:lpstr>Course content</vt:lpstr>
      <vt:lpstr>What you will learn </vt:lpstr>
      <vt:lpstr>Summary of one unit: Audience and Purpose </vt:lpstr>
      <vt:lpstr>Genre Detectives: A Disciplinary Ethnography</vt:lpstr>
      <vt:lpstr>Task: Genre Detective</vt:lpstr>
      <vt:lpstr>STUDENT FEEDBACK</vt:lpstr>
      <vt:lpstr>Usage of the course</vt:lpstr>
      <vt:lpstr>For discussion</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language and literacy, literacies or genres?</dc:title>
  <dc:creator>NORTHCOTT Jill</dc:creator>
  <cp:lastModifiedBy>Donna Murray</cp:lastModifiedBy>
  <cp:revision>31</cp:revision>
  <dcterms:created xsi:type="dcterms:W3CDTF">2021-02-15T12:48:17Z</dcterms:created>
  <dcterms:modified xsi:type="dcterms:W3CDTF">2021-02-25T16:49:42Z</dcterms:modified>
</cp:coreProperties>
</file>