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22"/>
  </p:notesMasterIdLst>
  <p:handoutMasterIdLst>
    <p:handoutMasterId r:id="rId23"/>
  </p:handoutMasterIdLst>
  <p:sldIdLst>
    <p:sldId id="290" r:id="rId5"/>
    <p:sldId id="292" r:id="rId6"/>
    <p:sldId id="291" r:id="rId7"/>
    <p:sldId id="299" r:id="rId8"/>
    <p:sldId id="301" r:id="rId9"/>
    <p:sldId id="268" r:id="rId10"/>
    <p:sldId id="297" r:id="rId11"/>
    <p:sldId id="300" r:id="rId12"/>
    <p:sldId id="302" r:id="rId13"/>
    <p:sldId id="303" r:id="rId14"/>
    <p:sldId id="304" r:id="rId15"/>
    <p:sldId id="305" r:id="rId16"/>
    <p:sldId id="306" r:id="rId17"/>
    <p:sldId id="310" r:id="rId18"/>
    <p:sldId id="311" r:id="rId19"/>
    <p:sldId id="307" r:id="rId20"/>
    <p:sldId id="30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602" autoAdjust="0"/>
  </p:normalViewPr>
  <p:slideViewPr>
    <p:cSldViewPr snapToGrid="0">
      <p:cViewPr varScale="1">
        <p:scale>
          <a:sx n="82" d="100"/>
          <a:sy n="82" d="100"/>
        </p:scale>
        <p:origin x="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/>
      <dgm:t>
        <a:bodyPr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Linguistic Issues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/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Garamond" panose="02020404030301010803"/>
              <a:ea typeface="+mn-ea"/>
              <a:cs typeface="+mn-cs"/>
            </a:rPr>
            <a:t>Assessment Criteria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/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Garamond" panose="02020404030301010803"/>
              <a:ea typeface="+mn-ea"/>
              <a:cs typeface="+mn-cs"/>
            </a:rPr>
            <a:t>Institutional Support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/>
        <a:lstStyle/>
        <a:p>
          <a:r>
            <a:rPr lang="en-US" sz="3600" b="1" dirty="0"/>
            <a:t>Criticality</a:t>
          </a:r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381B60C0-3336-43E6-9FF7-F2C46259B9E4}">
      <dgm:prSet/>
      <dgm:spPr/>
      <dgm:t>
        <a:bodyPr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b="1" dirty="0"/>
            <a:t>Feedback</a:t>
          </a:r>
        </a:p>
      </dgm:t>
    </dgm:pt>
    <dgm:pt modelId="{4CF49203-72C0-4E45-B3F4-ABB8C0CE69CD}" type="parTrans" cxnId="{9C151D31-15F0-4633-A2B8-E5473231218F}">
      <dgm:prSet/>
      <dgm:spPr/>
      <dgm:t>
        <a:bodyPr/>
        <a:lstStyle/>
        <a:p>
          <a:endParaRPr lang="en-GB"/>
        </a:p>
      </dgm:t>
    </dgm:pt>
    <dgm:pt modelId="{C0920C39-0015-491C-BC0A-2635A8B8E94C}" type="sibTrans" cxnId="{9C151D31-15F0-4633-A2B8-E5473231218F}">
      <dgm:prSet/>
      <dgm:spPr/>
      <dgm:t>
        <a:bodyPr/>
        <a:lstStyle/>
        <a:p>
          <a:endParaRPr lang="en-GB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5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5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2EE0FB42-CB1D-42DD-B1E8-9791DC06FA6F}" type="pres">
      <dgm:prSet presAssocID="{381B60C0-3336-43E6-9FF7-F2C46259B9E4}" presName="node" presStyleLbl="node1" presStyleIdx="2" presStyleCnt="5">
        <dgm:presLayoutVars>
          <dgm:bulletEnabled val="1"/>
        </dgm:presLayoutVars>
      </dgm:prSet>
      <dgm:spPr/>
    </dgm:pt>
    <dgm:pt modelId="{69A2E224-D2F5-4544-8FD5-D42E1A474982}" type="pres">
      <dgm:prSet presAssocID="{C0920C39-0015-491C-BC0A-2635A8B8E94C}" presName="sibTrans" presStyleCnt="0"/>
      <dgm:spPr/>
    </dgm:pt>
    <dgm:pt modelId="{D64973A5-4E87-44F1-B369-B0D5E0C2A462}" type="pres">
      <dgm:prSet presAssocID="{22625139-F93A-4F3F-A7AA-4923A01AEDF3}" presName="node" presStyleLbl="node1" presStyleIdx="3" presStyleCnt="5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4" presStyleCnt="5" custScaleX="115064" custLinFactNeighborX="1328" custLinFactNeighborY="5574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9C151D31-15F0-4633-A2B8-E5473231218F}" srcId="{D0F07F19-1F50-4B42-A7A0-278DF9D25BB1}" destId="{381B60C0-3336-43E6-9FF7-F2C46259B9E4}" srcOrd="2" destOrd="0" parTransId="{4CF49203-72C0-4E45-B3F4-ABB8C0CE69CD}" sibTransId="{C0920C39-0015-491C-BC0A-2635A8B8E94C}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538C91E6-A7A2-4F11-BF13-3A8475D33618}" type="presOf" srcId="{381B60C0-3336-43E6-9FF7-F2C46259B9E4}" destId="{2EE0FB42-CB1D-42DD-B1E8-9791DC06FA6F}" srcOrd="0" destOrd="0" presId="urn:microsoft.com/office/officeart/2005/8/layout/default"/>
    <dgm:cxn modelId="{B07163E8-ADEC-492A-8F07-7E5786AB23AE}" srcId="{D0F07F19-1F50-4B42-A7A0-278DF9D25BB1}" destId="{140952D0-0E1D-4F48-9F16-53581487CFA0}" srcOrd="4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3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A2AF7E09-D116-4BA7-AE7C-741574BCA55D}" type="presParOf" srcId="{40FE0EB9-B287-43F6-ABB4-527CB1B94B4A}" destId="{2EE0FB42-CB1D-42DD-B1E8-9791DC06FA6F}" srcOrd="4" destOrd="0" presId="urn:microsoft.com/office/officeart/2005/8/layout/default"/>
    <dgm:cxn modelId="{9B5AE76E-AEF1-4DAB-993D-5435385FE680}" type="presParOf" srcId="{40FE0EB9-B287-43F6-ABB4-527CB1B94B4A}" destId="{69A2E224-D2F5-4544-8FD5-D42E1A474982}" srcOrd="5" destOrd="0" presId="urn:microsoft.com/office/officeart/2005/8/layout/default"/>
    <dgm:cxn modelId="{48A25CA2-D3C2-4FFF-9454-ED9B5A503F99}" type="presParOf" srcId="{40FE0EB9-B287-43F6-ABB4-527CB1B94B4A}" destId="{D64973A5-4E87-44F1-B369-B0D5E0C2A462}" srcOrd="6" destOrd="0" presId="urn:microsoft.com/office/officeart/2005/8/layout/default"/>
    <dgm:cxn modelId="{CC1DEFB1-6415-405C-B19F-8F58824BC103}" type="presParOf" srcId="{40FE0EB9-B287-43F6-ABB4-527CB1B94B4A}" destId="{A8EBA167-82EB-4D7C-98F7-2AB66BCE8A90}" srcOrd="7" destOrd="0" presId="urn:microsoft.com/office/officeart/2005/8/layout/default"/>
    <dgm:cxn modelId="{EF92A80F-281E-414F-A2E2-B426E7254CC3}" type="presParOf" srcId="{40FE0EB9-B287-43F6-ABB4-527CB1B94B4A}" destId="{18405FE4-7B27-4C69-B6FE-12C8B84249E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05/8/layout/hProcess10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3EE50C-28C3-4574-9C47-F9879598A696}" type="pres">
      <dgm:prSet presAssocID="{345C3B8E-D551-44A8-86B3-91DF5E493A02}" presName="Name0" presStyleCnt="0">
        <dgm:presLayoutVars>
          <dgm:dir/>
          <dgm:resizeHandles val="exact"/>
        </dgm:presLayoutVars>
      </dgm:prSet>
      <dgm:spPr/>
    </dgm:pt>
  </dgm:ptLst>
  <dgm:cxnLst>
    <dgm:cxn modelId="{3A8813D3-ED8B-4E91-A150-DEADDF210D85}" type="presOf" srcId="{345C3B8E-D551-44A8-86B3-91DF5E493A02}" destId="{913EE50C-28C3-4574-9C47-F9879598A696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05/8/layout/hProcess10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3EE50C-28C3-4574-9C47-F9879598A696}" type="pres">
      <dgm:prSet presAssocID="{345C3B8E-D551-44A8-86B3-91DF5E493A02}" presName="Name0" presStyleCnt="0">
        <dgm:presLayoutVars>
          <dgm:dir/>
          <dgm:resizeHandles val="exact"/>
        </dgm:presLayoutVars>
      </dgm:prSet>
      <dgm:spPr/>
    </dgm:pt>
  </dgm:ptLst>
  <dgm:cxnLst>
    <dgm:cxn modelId="{3A8813D3-ED8B-4E91-A150-DEADDF210D85}" type="presOf" srcId="{345C3B8E-D551-44A8-86B3-91DF5E493A02}" destId="{913EE50C-28C3-4574-9C47-F9879598A696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05/8/layout/hProcess10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3EE50C-28C3-4574-9C47-F9879598A696}" type="pres">
      <dgm:prSet presAssocID="{345C3B8E-D551-44A8-86B3-91DF5E493A02}" presName="Name0" presStyleCnt="0">
        <dgm:presLayoutVars>
          <dgm:dir/>
          <dgm:resizeHandles val="exact"/>
        </dgm:presLayoutVars>
      </dgm:prSet>
      <dgm:spPr/>
    </dgm:pt>
  </dgm:ptLst>
  <dgm:cxnLst>
    <dgm:cxn modelId="{3A8813D3-ED8B-4E91-A150-DEADDF210D85}" type="presOf" srcId="{345C3B8E-D551-44A8-86B3-91DF5E493A02}" destId="{913EE50C-28C3-4574-9C47-F9879598A696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05/8/layout/hProcess10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3EE50C-28C3-4574-9C47-F9879598A696}" type="pres">
      <dgm:prSet presAssocID="{345C3B8E-D551-44A8-86B3-91DF5E493A02}" presName="Name0" presStyleCnt="0">
        <dgm:presLayoutVars>
          <dgm:dir/>
          <dgm:resizeHandles val="exact"/>
        </dgm:presLayoutVars>
      </dgm:prSet>
      <dgm:spPr/>
    </dgm:pt>
  </dgm:ptLst>
  <dgm:cxnLst>
    <dgm:cxn modelId="{3A8813D3-ED8B-4E91-A150-DEADDF210D85}" type="presOf" srcId="{345C3B8E-D551-44A8-86B3-91DF5E493A02}" destId="{913EE50C-28C3-4574-9C47-F9879598A696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05/8/layout/hProcess10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3EE50C-28C3-4574-9C47-F9879598A696}" type="pres">
      <dgm:prSet presAssocID="{345C3B8E-D551-44A8-86B3-91DF5E493A02}" presName="Name0" presStyleCnt="0">
        <dgm:presLayoutVars>
          <dgm:dir/>
          <dgm:resizeHandles val="exact"/>
        </dgm:presLayoutVars>
      </dgm:prSet>
      <dgm:spPr/>
    </dgm:pt>
  </dgm:ptLst>
  <dgm:cxnLst>
    <dgm:cxn modelId="{3A8813D3-ED8B-4E91-A150-DEADDF210D85}" type="presOf" srcId="{345C3B8E-D551-44A8-86B3-91DF5E493A02}" destId="{913EE50C-28C3-4574-9C47-F9879598A696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05/8/layout/hProcess10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3EE50C-28C3-4574-9C47-F9879598A696}" type="pres">
      <dgm:prSet presAssocID="{345C3B8E-D551-44A8-86B3-91DF5E493A02}" presName="Name0" presStyleCnt="0">
        <dgm:presLayoutVars>
          <dgm:dir/>
          <dgm:resizeHandles val="exact"/>
        </dgm:presLayoutVars>
      </dgm:prSet>
      <dgm:spPr/>
    </dgm:pt>
  </dgm:ptLst>
  <dgm:cxnLst>
    <dgm:cxn modelId="{3A8813D3-ED8B-4E91-A150-DEADDF210D85}" type="presOf" srcId="{345C3B8E-D551-44A8-86B3-91DF5E493A02}" destId="{913EE50C-28C3-4574-9C47-F9879598A696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05/8/layout/hProcess10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3EE50C-28C3-4574-9C47-F9879598A696}" type="pres">
      <dgm:prSet presAssocID="{345C3B8E-D551-44A8-86B3-91DF5E493A02}" presName="Name0" presStyleCnt="0">
        <dgm:presLayoutVars>
          <dgm:dir/>
          <dgm:resizeHandles val="exact"/>
        </dgm:presLayoutVars>
      </dgm:prSet>
      <dgm:spPr/>
    </dgm:pt>
  </dgm:ptLst>
  <dgm:cxnLst>
    <dgm:cxn modelId="{3A8813D3-ED8B-4E91-A150-DEADDF210D85}" type="presOf" srcId="{345C3B8E-D551-44A8-86B3-91DF5E493A02}" destId="{913EE50C-28C3-4574-9C47-F9879598A696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05/8/layout/hProcess10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3EE50C-28C3-4574-9C47-F9879598A696}" type="pres">
      <dgm:prSet presAssocID="{345C3B8E-D551-44A8-86B3-91DF5E493A02}" presName="Name0" presStyleCnt="0">
        <dgm:presLayoutVars>
          <dgm:dir/>
          <dgm:resizeHandles val="exact"/>
        </dgm:presLayoutVars>
      </dgm:prSet>
      <dgm:spPr/>
    </dgm:pt>
  </dgm:ptLst>
  <dgm:cxnLst>
    <dgm:cxn modelId="{3A8813D3-ED8B-4E91-A150-DEADDF210D85}" type="presOf" srcId="{345C3B8E-D551-44A8-86B3-91DF5E493A02}" destId="{913EE50C-28C3-4574-9C47-F9879598A696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05/8/layout/hProcess10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3EE50C-28C3-4574-9C47-F9879598A696}" type="pres">
      <dgm:prSet presAssocID="{345C3B8E-D551-44A8-86B3-91DF5E493A02}" presName="Name0" presStyleCnt="0">
        <dgm:presLayoutVars>
          <dgm:dir/>
          <dgm:resizeHandles val="exact"/>
        </dgm:presLayoutVars>
      </dgm:prSet>
      <dgm:spPr/>
    </dgm:pt>
  </dgm:ptLst>
  <dgm:cxnLst>
    <dgm:cxn modelId="{3A8813D3-ED8B-4E91-A150-DEADDF210D85}" type="presOf" srcId="{345C3B8E-D551-44A8-86B3-91DF5E493A02}" destId="{913EE50C-28C3-4574-9C47-F9879598A696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05/8/layout/hProcess10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3EE50C-28C3-4574-9C47-F9879598A696}" type="pres">
      <dgm:prSet presAssocID="{345C3B8E-D551-44A8-86B3-91DF5E493A02}" presName="Name0" presStyleCnt="0">
        <dgm:presLayoutVars>
          <dgm:dir/>
          <dgm:resizeHandles val="exact"/>
        </dgm:presLayoutVars>
      </dgm:prSet>
      <dgm:spPr/>
    </dgm:pt>
  </dgm:ptLst>
  <dgm:cxnLst>
    <dgm:cxn modelId="{3A8813D3-ED8B-4E91-A150-DEADDF210D85}" type="presOf" srcId="{345C3B8E-D551-44A8-86B3-91DF5E493A02}" destId="{913EE50C-28C3-4574-9C47-F9879598A696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05/8/layout/hProcess10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3EE50C-28C3-4574-9C47-F9879598A696}" type="pres">
      <dgm:prSet presAssocID="{345C3B8E-D551-44A8-86B3-91DF5E493A02}" presName="Name0" presStyleCnt="0">
        <dgm:presLayoutVars>
          <dgm:dir/>
          <dgm:resizeHandles val="exact"/>
        </dgm:presLayoutVars>
      </dgm:prSet>
      <dgm:spPr/>
    </dgm:pt>
  </dgm:ptLst>
  <dgm:cxnLst>
    <dgm:cxn modelId="{3A8813D3-ED8B-4E91-A150-DEADDF210D85}" type="presOf" srcId="{345C3B8E-D551-44A8-86B3-91DF5E493A02}" destId="{913EE50C-28C3-4574-9C47-F9879598A696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05/8/layout/hProcess10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3EE50C-28C3-4574-9C47-F9879598A696}" type="pres">
      <dgm:prSet presAssocID="{345C3B8E-D551-44A8-86B3-91DF5E493A02}" presName="Name0" presStyleCnt="0">
        <dgm:presLayoutVars>
          <dgm:dir/>
          <dgm:resizeHandles val="exact"/>
        </dgm:presLayoutVars>
      </dgm:prSet>
      <dgm:spPr/>
    </dgm:pt>
  </dgm:ptLst>
  <dgm:cxnLst>
    <dgm:cxn modelId="{3A8813D3-ED8B-4E91-A150-DEADDF210D85}" type="presOf" srcId="{345C3B8E-D551-44A8-86B3-91DF5E493A02}" destId="{913EE50C-28C3-4574-9C47-F9879598A696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05/8/layout/hProcess10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3EE50C-28C3-4574-9C47-F9879598A696}" type="pres">
      <dgm:prSet presAssocID="{345C3B8E-D551-44A8-86B3-91DF5E493A02}" presName="Name0" presStyleCnt="0">
        <dgm:presLayoutVars>
          <dgm:dir/>
          <dgm:resizeHandles val="exact"/>
        </dgm:presLayoutVars>
      </dgm:prSet>
      <dgm:spPr/>
    </dgm:pt>
  </dgm:ptLst>
  <dgm:cxnLst>
    <dgm:cxn modelId="{3A8813D3-ED8B-4E91-A150-DEADDF210D85}" type="presOf" srcId="{345C3B8E-D551-44A8-86B3-91DF5E493A02}" destId="{913EE50C-28C3-4574-9C47-F9879598A696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682341" y="656"/>
          <a:ext cx="3123798" cy="16289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Criticality</a:t>
          </a:r>
        </a:p>
      </dsp:txBody>
      <dsp:txXfrm>
        <a:off x="682341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4077623" y="656"/>
          <a:ext cx="3123798" cy="16289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Linguistic Issues</a:t>
          </a:r>
        </a:p>
      </dsp:txBody>
      <dsp:txXfrm>
        <a:off x="4077623" y="656"/>
        <a:ext cx="3123798" cy="1628901"/>
      </dsp:txXfrm>
    </dsp:sp>
    <dsp:sp modelId="{2EE0FB42-CB1D-42DD-B1E8-9791DC06FA6F}">
      <dsp:nvSpPr>
        <dsp:cNvPr id="0" name=""/>
        <dsp:cNvSpPr/>
      </dsp:nvSpPr>
      <dsp:spPr>
        <a:xfrm>
          <a:off x="7446408" y="656"/>
          <a:ext cx="2714835" cy="16289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/>
            <a:t>Feedback</a:t>
          </a:r>
        </a:p>
      </dsp:txBody>
      <dsp:txXfrm>
        <a:off x="7446408" y="656"/>
        <a:ext cx="2714835" cy="1628901"/>
      </dsp:txXfrm>
    </dsp:sp>
    <dsp:sp modelId="{D64973A5-4E87-44F1-B369-B0D5E0C2A462}">
      <dsp:nvSpPr>
        <dsp:cNvPr id="0" name=""/>
        <dsp:cNvSpPr/>
      </dsp:nvSpPr>
      <dsp:spPr>
        <a:xfrm>
          <a:off x="2175500" y="1901041"/>
          <a:ext cx="3123798" cy="16289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137160" rIns="72000" bIns="13716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Garamond" panose="02020404030301010803"/>
              <a:ea typeface="+mn-ea"/>
              <a:cs typeface="+mn-cs"/>
            </a:rPr>
            <a:t>Assessment Criteria</a:t>
          </a:r>
        </a:p>
      </dsp:txBody>
      <dsp:txXfrm>
        <a:off x="2175500" y="1901041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5580338" y="1901698"/>
          <a:ext cx="3123798" cy="16289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137160" rIns="72000" bIns="13716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Garamond" panose="02020404030301010803"/>
              <a:ea typeface="+mn-ea"/>
              <a:cs typeface="+mn-cs"/>
            </a:rPr>
            <a:t>Institutional Support</a:t>
          </a:r>
        </a:p>
      </dsp:txBody>
      <dsp:txXfrm>
        <a:off x="5580338" y="1901698"/>
        <a:ext cx="3123798" cy="16289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64CF-3664-45D0-9B27-4222DB1A6BA7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D4AB-B9A2-4248-B31F-8EBC71546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7E720-7243-402E-A0D4-CE3189C951A5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9C73-6CDE-45E2-97F8-E3C5308FA23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21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33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31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14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28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51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7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8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57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8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0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60859" y="457211"/>
            <a:ext cx="12191978" cy="68579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242612"/>
          </a:xfrm>
        </p:spPr>
        <p:txBody>
          <a:bodyPr>
            <a:normAutofit/>
          </a:bodyPr>
          <a:lstStyle/>
          <a:p>
            <a:r>
              <a:rPr lang="en-GB" sz="3200" dirty="0"/>
              <a:t>Argumentation in academic writing: Large Culture myths and small culture reality </a:t>
            </a:r>
            <a:endParaRPr lang="ru-RU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0" y="4333875"/>
            <a:ext cx="8974680" cy="124180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tx2">
                    <a:lumMod val="90000"/>
                  </a:schemeClr>
                </a:solidFill>
              </a:rPr>
              <a:t>Helen Lyttle 2505006l@student.gla.ac.uk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175" y="416054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Feedback on Argumentation: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Student Perspectives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/>
        </p:nvGraphicFramePr>
        <p:xfrm>
          <a:off x="1066800" y="2105890"/>
          <a:ext cx="10058400" cy="384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327009-86B1-411F-B97A-40011FAB140A}"/>
              </a:ext>
            </a:extLst>
          </p:cNvPr>
          <p:cNvSpPr txBox="1"/>
          <p:nvPr/>
        </p:nvSpPr>
        <p:spPr>
          <a:xfrm>
            <a:off x="1352550" y="1762125"/>
            <a:ext cx="93646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Me:  </a:t>
            </a:r>
            <a:r>
              <a:rPr lang="en-GB" sz="2400" b="1" i="1" dirty="0">
                <a:solidFill>
                  <a:schemeClr val="bg2">
                    <a:lumMod val="10000"/>
                  </a:schemeClr>
                </a:solidFill>
              </a:rPr>
              <a:t>When they say ‘discuss more’ or ‘be more critical’, do you know what they mean?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Peter:  </a:t>
            </a:r>
            <a:r>
              <a:rPr lang="en-GB" sz="2400" b="1" i="1" dirty="0">
                <a:solidFill>
                  <a:schemeClr val="bg2">
                    <a:lumMod val="10000"/>
                  </a:schemeClr>
                </a:solidFill>
              </a:rPr>
              <a:t>No, I don’t.      </a:t>
            </a:r>
          </a:p>
          <a:p>
            <a:r>
              <a:rPr lang="en-GB" sz="2400" b="1" i="1" dirty="0">
                <a:solidFill>
                  <a:schemeClr val="bg2">
                    <a:lumMod val="10000"/>
                  </a:schemeClr>
                </a:solidFill>
              </a:rPr>
              <a:t>				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Peter, EAP teacher from Vietnam</a:t>
            </a:r>
          </a:p>
          <a:p>
            <a:endParaRPr lang="en-GB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dirty="0"/>
              <a:t>They would mark an entire paragraph with ‘develop this’ or ‘develop this idea’ and you would be like ‘How?’ or ‘Why should I develop it?’ 				</a:t>
            </a:r>
            <a:r>
              <a:rPr lang="en-GB" sz="2400" b="1" dirty="0"/>
              <a:t>Maria, EAP teacher from South America</a:t>
            </a:r>
            <a:r>
              <a:rPr lang="en-GB" sz="2400" b="1" i="1" dirty="0">
                <a:solidFill>
                  <a:schemeClr val="bg2">
                    <a:lumMod val="10000"/>
                  </a:schemeClr>
                </a:solidFill>
              </a:rPr>
              <a:t>						</a:t>
            </a:r>
          </a:p>
          <a:p>
            <a:endParaRPr lang="en-GB" sz="2400" b="1" dirty="0"/>
          </a:p>
          <a:p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						</a:t>
            </a:r>
          </a:p>
          <a:p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0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120779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Argumentation in Assessment Criteria: Research Perspectives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/>
        </p:nvGraphicFramePr>
        <p:xfrm>
          <a:off x="1066800" y="2105890"/>
          <a:ext cx="10058400" cy="384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327009-86B1-411F-B97A-40011FAB140A}"/>
              </a:ext>
            </a:extLst>
          </p:cNvPr>
          <p:cNvSpPr txBox="1"/>
          <p:nvPr/>
        </p:nvSpPr>
        <p:spPr>
          <a:xfrm>
            <a:off x="1366684" y="2507225"/>
            <a:ext cx="93504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Assessment guidelines may not emphasise the importance of argument (Wingate, 2012; 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Is argument a hidden assessment criterion and does this disadvantage international students?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‘In both writing guidelines and feedback comments, requirements are “communicated as if they were common-sense and transparent” (Lillis &amp; Turner 2001: 58), and unfamiliar concepts such as ‘criticality’ or ‘argument’ are vaguely used to explain expected conventions.’  (Wingate, 2018:352)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8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120779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Argumentation in Assessment Criteria: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Student Perspectives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/>
        </p:nvGraphicFramePr>
        <p:xfrm>
          <a:off x="1066800" y="2105890"/>
          <a:ext cx="10058400" cy="384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327009-86B1-411F-B97A-40011FAB140A}"/>
              </a:ext>
            </a:extLst>
          </p:cNvPr>
          <p:cNvSpPr txBox="1"/>
          <p:nvPr/>
        </p:nvSpPr>
        <p:spPr>
          <a:xfrm>
            <a:off x="1366684" y="2507225"/>
            <a:ext cx="93504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Obviously the question has what you’re supposed to talk about and what you’re supposed to address, but they don’t really tell you, this is what we’ll be marking you on.  I guess I’ve been at Glasgow so long I’m just kind of used to it.</a:t>
            </a:r>
          </a:p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							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Jane, home student</a:t>
            </a:r>
          </a:p>
          <a:p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2400" b="1" i="1" dirty="0">
                <a:solidFill>
                  <a:schemeClr val="bg2">
                    <a:lumMod val="10000"/>
                  </a:schemeClr>
                </a:solidFill>
              </a:rPr>
              <a:t>I knew it was very important because my tutor on the pre-sessional course emphasised the importance of argument.</a:t>
            </a:r>
          </a:p>
          <a:p>
            <a:pPr lvl="1"/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						Mei, from mainland 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7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120779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Institutional support for argumentation: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Research Perspectives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/>
        </p:nvGraphicFramePr>
        <p:xfrm>
          <a:off x="1066800" y="2105890"/>
          <a:ext cx="10058400" cy="384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327009-86B1-411F-B97A-40011FAB140A}"/>
              </a:ext>
            </a:extLst>
          </p:cNvPr>
          <p:cNvSpPr txBox="1"/>
          <p:nvPr/>
        </p:nvSpPr>
        <p:spPr>
          <a:xfrm>
            <a:off x="1366684" y="2507225"/>
            <a:ext cx="9350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An academic literacy approach is most appropriate for students with few linguistic issues: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Focuses on identity and power relationships (Lea and Street, 1998)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Situated within the disciplinary context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A process of ‘acculturation’ (</a:t>
            </a:r>
            <a:r>
              <a:rPr lang="en-GB" sz="2400" b="1" dirty="0" err="1">
                <a:solidFill>
                  <a:schemeClr val="bg2">
                    <a:lumMod val="10000"/>
                  </a:schemeClr>
                </a:solidFill>
              </a:rPr>
              <a:t>Nesi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 and Gardner, 2006:101)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8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120779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Institutional support for argumentation: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Student Perspectives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/>
        </p:nvGraphicFramePr>
        <p:xfrm>
          <a:off x="1066800" y="2105890"/>
          <a:ext cx="10058400" cy="384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327009-86B1-411F-B97A-40011FAB140A}"/>
              </a:ext>
            </a:extLst>
          </p:cNvPr>
          <p:cNvSpPr txBox="1"/>
          <p:nvPr/>
        </p:nvSpPr>
        <p:spPr>
          <a:xfrm>
            <a:off x="1366684" y="2507225"/>
            <a:ext cx="93504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LEADS*  is not applicable for our school.  For business maybe, but when I click on that they teach us how to write in passive voice, for example, and subject/verb agreement.  And I don’t think people would expect us to write 12-15,000 words and teach us how to write in passive voice.  It doesn’t match, you know. </a:t>
            </a:r>
          </a:p>
          <a:p>
            <a:r>
              <a:rPr lang="en-GB" sz="2400" b="1" i="1" dirty="0"/>
              <a:t>					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Peter, EAP teacher from Vietnam</a:t>
            </a:r>
          </a:p>
          <a:p>
            <a:endParaRPr lang="en-GB" sz="2400" b="1" i="1" dirty="0"/>
          </a:p>
          <a:p>
            <a:endParaRPr lang="en-GB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b="1" i="1" dirty="0">
                <a:solidFill>
                  <a:schemeClr val="bg2">
                    <a:lumMod val="10000"/>
                  </a:schemeClr>
                </a:solidFill>
              </a:rPr>
              <a:t>*Learning Enhancement and Academic Development Service</a:t>
            </a:r>
          </a:p>
        </p:txBody>
      </p:sp>
    </p:spTree>
    <p:extLst>
      <p:ext uri="{BB962C8B-B14F-4D97-AF65-F5344CB8AC3E}">
        <p14:creationId xmlns:p14="http://schemas.microsoft.com/office/powerpoint/2010/main" val="48405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120779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Institutional support for argumentation: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Student Perspectives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/>
        </p:nvGraphicFramePr>
        <p:xfrm>
          <a:off x="1066800" y="2105890"/>
          <a:ext cx="10058400" cy="384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327009-86B1-411F-B97A-40011FAB140A}"/>
              </a:ext>
            </a:extLst>
          </p:cNvPr>
          <p:cNvSpPr txBox="1"/>
          <p:nvPr/>
        </p:nvSpPr>
        <p:spPr>
          <a:xfrm>
            <a:off x="1366684" y="2507225"/>
            <a:ext cx="93504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For actual development of arguments I think that feedback was the most useful thing for me.</a:t>
            </a:r>
          </a:p>
          <a:p>
            <a:r>
              <a:rPr lang="en-GB" sz="2400" b="1" i="1" dirty="0"/>
              <a:t>				</a:t>
            </a:r>
            <a:r>
              <a:rPr lang="en-GB" sz="2400" b="1" dirty="0"/>
              <a:t> Maria, EAP teacher from South America</a:t>
            </a:r>
          </a:p>
          <a:p>
            <a:endParaRPr lang="en-GB" sz="2400" b="1" i="1" dirty="0"/>
          </a:p>
          <a:p>
            <a:endParaRPr lang="en-GB" sz="2400" b="1" i="1" dirty="0"/>
          </a:p>
          <a:p>
            <a:r>
              <a:rPr lang="en-GB" sz="2400" b="1" i="1" dirty="0"/>
              <a:t>I did [ask tutors for help].  Not really feedback but actual help on how to construct the assignment.</a:t>
            </a:r>
          </a:p>
          <a:p>
            <a:r>
              <a:rPr lang="en-GB" sz="2400" b="1" i="1" dirty="0"/>
              <a:t>							</a:t>
            </a:r>
            <a:r>
              <a:rPr lang="en-GB" sz="2400" b="1" dirty="0"/>
              <a:t>Elena, from the EU</a:t>
            </a:r>
            <a:endParaRPr lang="en-GB" sz="2400" b="1" i="1" dirty="0"/>
          </a:p>
          <a:p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89858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120779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Argumentation: Conclusions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/>
        </p:nvGraphicFramePr>
        <p:xfrm>
          <a:off x="1066800" y="2105890"/>
          <a:ext cx="10058400" cy="384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327009-86B1-411F-B97A-40011FAB140A}"/>
              </a:ext>
            </a:extLst>
          </p:cNvPr>
          <p:cNvSpPr txBox="1"/>
          <p:nvPr/>
        </p:nvSpPr>
        <p:spPr>
          <a:xfrm>
            <a:off x="1366684" y="2507225"/>
            <a:ext cx="93504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Issues in argumentation may apply equally to home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Support is needed from within the discipline </a:t>
            </a:r>
          </a:p>
          <a:p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‘Confucian heritage’ students may be subject to stereotyping: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Part of a small culture - academic sojourners, students in a discipline - rather than a large culture based on race or ethnicity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56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5C044C-198F-49C0-9BB1-52D5DCF456F1}"/>
              </a:ext>
            </a:extLst>
          </p:cNvPr>
          <p:cNvSpPr txBox="1"/>
          <p:nvPr/>
        </p:nvSpPr>
        <p:spPr>
          <a:xfrm>
            <a:off x="648929" y="624349"/>
            <a:ext cx="1089414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References</a:t>
            </a:r>
          </a:p>
          <a:p>
            <a:r>
              <a:rPr lang="en-GB" sz="1200" dirty="0"/>
              <a:t>Andrews, R. (2009) </a:t>
            </a:r>
            <a:r>
              <a:rPr lang="en-GB" sz="1200" i="1" dirty="0"/>
              <a:t>Argumentation in Higher Education</a:t>
            </a:r>
            <a:r>
              <a:rPr lang="en-GB" sz="1200" dirty="0"/>
              <a:t>: </a:t>
            </a:r>
            <a:r>
              <a:rPr lang="en-GB" sz="1200" i="1" dirty="0"/>
              <a:t>Improving Practice Through Theory and Research</a:t>
            </a:r>
            <a:r>
              <a:rPr lang="en-GB" sz="1200" dirty="0"/>
              <a:t>. Routledge:  New York and Abingdon, Oxon.</a:t>
            </a:r>
          </a:p>
          <a:p>
            <a:endParaRPr lang="en-GB" sz="1200" dirty="0"/>
          </a:p>
          <a:p>
            <a:r>
              <a:rPr lang="en-GB" sz="1200" dirty="0"/>
              <a:t>Andrews, R. (2015) Critical Thinking and/or Argumentation in Higher Education. In Davis, M. &amp; Barnett, R. (Eds) </a:t>
            </a:r>
            <a:r>
              <a:rPr lang="en-GB" sz="1200" i="1" dirty="0"/>
              <a:t>The Palgrave Handbook of Critical Thinking in Higher Education</a:t>
            </a:r>
            <a:r>
              <a:rPr lang="en-GB" sz="1200" dirty="0"/>
              <a:t>, pp.93-105. Basingstoke: Palgrave MacMillan.</a:t>
            </a:r>
          </a:p>
          <a:p>
            <a:endParaRPr lang="en-GB" sz="1200" dirty="0"/>
          </a:p>
          <a:p>
            <a:r>
              <a:rPr lang="en-GB" sz="1200" dirty="0"/>
              <a:t>Durkin, K. (2011) Adapting to Western Norms of Critical Argumentation and Debate, in </a:t>
            </a:r>
            <a:r>
              <a:rPr lang="en-GB" sz="1200" dirty="0" err="1"/>
              <a:t>Jin</a:t>
            </a:r>
            <a:r>
              <a:rPr lang="en-GB" sz="1200" dirty="0"/>
              <a:t>, L. &amp; </a:t>
            </a:r>
            <a:r>
              <a:rPr lang="en-GB" sz="1200" dirty="0" err="1"/>
              <a:t>Cortazzi</a:t>
            </a:r>
            <a:r>
              <a:rPr lang="en-GB" sz="1200" dirty="0"/>
              <a:t>, M. </a:t>
            </a:r>
            <a:r>
              <a:rPr lang="en-GB" sz="1200" i="1" dirty="0"/>
              <a:t>Researching Chinese learners:  Skills, perceptions and intercultural adaptations</a:t>
            </a:r>
            <a:r>
              <a:rPr lang="en-GB" sz="1200" dirty="0"/>
              <a:t>. Basingstoke: Palgrave MacMillan.</a:t>
            </a:r>
          </a:p>
          <a:p>
            <a:endParaRPr lang="en-GB" sz="1200" dirty="0"/>
          </a:p>
          <a:p>
            <a:r>
              <a:rPr lang="en-GB" sz="1200" dirty="0" err="1"/>
              <a:t>Fløttum</a:t>
            </a:r>
            <a:r>
              <a:rPr lang="en-GB" sz="1200" dirty="0"/>
              <a:t>, K. (2012) Variation of Stance and Voice across cultures. In Hyland, K. &amp; Sancho </a:t>
            </a:r>
            <a:r>
              <a:rPr lang="en-GB" sz="1200" dirty="0" err="1"/>
              <a:t>Guinda</a:t>
            </a:r>
            <a:r>
              <a:rPr lang="en-GB" sz="1200" dirty="0"/>
              <a:t>, C. (Eds), </a:t>
            </a:r>
            <a:r>
              <a:rPr lang="en-GB" sz="1200" i="1" dirty="0"/>
              <a:t>Stance and Voice in Written Academic Genres. </a:t>
            </a:r>
            <a:r>
              <a:rPr lang="en-GB" sz="1200" dirty="0"/>
              <a:t>Basingstoke: Palgrave MacMillan.</a:t>
            </a:r>
          </a:p>
          <a:p>
            <a:endParaRPr lang="en-GB" sz="1200" dirty="0"/>
          </a:p>
          <a:p>
            <a:r>
              <a:rPr lang="en-GB" sz="1200" dirty="0"/>
              <a:t>Holliday, A. (1999) Small Cultures. </a:t>
            </a:r>
            <a:r>
              <a:rPr lang="en-GB" sz="1200" i="1" dirty="0"/>
              <a:t>Applied linguistics, V</a:t>
            </a:r>
            <a:r>
              <a:rPr lang="en-GB" sz="1200" dirty="0"/>
              <a:t>ol. 20, no. 2, pp. 237-264.</a:t>
            </a:r>
          </a:p>
          <a:p>
            <a:endParaRPr lang="en-GB" sz="1200" dirty="0"/>
          </a:p>
          <a:p>
            <a:r>
              <a:rPr lang="en-GB" sz="1200" dirty="0"/>
              <a:t>Kaplan, R. B. (1966) Cultural thought patterns in inter-cultural education</a:t>
            </a:r>
            <a:r>
              <a:rPr lang="en-GB" sz="1200" i="1" dirty="0"/>
              <a:t>. Language Learning</a:t>
            </a:r>
            <a:r>
              <a:rPr lang="en-GB" sz="1200" dirty="0"/>
              <a:t>, Vol XVI, Nos. 1 &amp; 2.</a:t>
            </a:r>
          </a:p>
          <a:p>
            <a:endParaRPr lang="en-GB" sz="1200" dirty="0"/>
          </a:p>
          <a:p>
            <a:r>
              <a:rPr lang="en-GB" sz="1200" dirty="0"/>
              <a:t>Lea, M. R. &amp; Street, B. V. (1998) Student Writing in Higher Education: An Academic Literacies Approach.  </a:t>
            </a:r>
            <a:r>
              <a:rPr lang="en-GB" sz="1200" i="1" dirty="0"/>
              <a:t>Studies in Higher Education</a:t>
            </a:r>
            <a:r>
              <a:rPr lang="en-GB" sz="1200" dirty="0"/>
              <a:t>, Vol. 23, No. 2, pp. 157-172.</a:t>
            </a:r>
          </a:p>
          <a:p>
            <a:endParaRPr lang="en-GB" sz="1200" dirty="0"/>
          </a:p>
          <a:p>
            <a:r>
              <a:rPr lang="en-GB" sz="1200" dirty="0" err="1"/>
              <a:t>Nesi</a:t>
            </a:r>
            <a:r>
              <a:rPr lang="en-GB" sz="1200" dirty="0"/>
              <a:t>, H., &amp; Gardner, S. (2006). Variation in disciplinary culture: university tutors’ views on assessed writing tasks. In Kiely, R., Rea-Dickins, P.,  Woodfield, H. &amp; </a:t>
            </a:r>
            <a:r>
              <a:rPr lang="en-GB" sz="1200" dirty="0" err="1"/>
              <a:t>Clibbon</a:t>
            </a:r>
            <a:r>
              <a:rPr lang="en-GB" sz="1200" dirty="0"/>
              <a:t>, G. (Eds.), </a:t>
            </a:r>
            <a:r>
              <a:rPr lang="en-GB" sz="1200" i="1" dirty="0"/>
              <a:t>Language, culture and identity in applied linguistics </a:t>
            </a:r>
            <a:r>
              <a:rPr lang="en-GB" sz="1200" dirty="0"/>
              <a:t>pp. 99–117</a:t>
            </a:r>
          </a:p>
          <a:p>
            <a:endParaRPr lang="en-GB" sz="1200" dirty="0"/>
          </a:p>
          <a:p>
            <a:r>
              <a:rPr lang="en-GB" sz="1200" dirty="0"/>
              <a:t>Ramanathan, V. &amp; Atkinson, D. (1999) Individualism, academic writing, and ESL writers.  </a:t>
            </a:r>
            <a:r>
              <a:rPr lang="en-GB" sz="1200" i="1" dirty="0"/>
              <a:t>Journal of Second Language Writing</a:t>
            </a:r>
            <a:r>
              <a:rPr lang="en-GB" sz="1200" dirty="0"/>
              <a:t>, Vol. 8, No. 1, pp. 45-75. </a:t>
            </a:r>
          </a:p>
          <a:p>
            <a:endParaRPr lang="en-GB" sz="1200" dirty="0"/>
          </a:p>
          <a:p>
            <a:r>
              <a:rPr lang="en-GB" sz="1200" dirty="0"/>
              <a:t>Street, B. (2009) Hidden features of academic paper writing. </a:t>
            </a:r>
            <a:r>
              <a:rPr lang="en-GB" sz="1200" i="1" dirty="0"/>
              <a:t>Working Papers in Educational Linguistics</a:t>
            </a:r>
            <a:r>
              <a:rPr lang="en-GB" sz="1200" dirty="0"/>
              <a:t>, Vol. 24, No. 1, pp. 1–17.</a:t>
            </a:r>
          </a:p>
          <a:p>
            <a:endParaRPr lang="en-GB" sz="1200" dirty="0"/>
          </a:p>
          <a:p>
            <a:r>
              <a:rPr lang="en-GB" sz="1200" dirty="0"/>
              <a:t>Wingate, U. (2012) ‘Argument!’ Helping Students Understand What Essay Writing is About.  </a:t>
            </a:r>
            <a:r>
              <a:rPr lang="en-GB" sz="1200" i="1" dirty="0"/>
              <a:t>Journal of English for Academic Purposes,</a:t>
            </a:r>
            <a:r>
              <a:rPr lang="en-GB" sz="1200" dirty="0"/>
              <a:t> Vol. 11, No. 2, pp. 145-154</a:t>
            </a:r>
          </a:p>
          <a:p>
            <a:r>
              <a:rPr lang="en-GB" sz="1200" dirty="0"/>
              <a:t>  </a:t>
            </a:r>
          </a:p>
          <a:p>
            <a:r>
              <a:rPr lang="en-GB" sz="1200" dirty="0"/>
              <a:t>Wingate, U.  (2018) Academic literacy across the curriculum: Towards a collaborative instructional approach.  </a:t>
            </a:r>
            <a:r>
              <a:rPr lang="en-GB" sz="1200" i="1" dirty="0"/>
              <a:t>Language Teaching</a:t>
            </a:r>
            <a:r>
              <a:rPr lang="en-GB" sz="1200" dirty="0"/>
              <a:t>, Vol. 51, No. 3, pp. 349-364.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/>
              <a:t>Wu, Q. (2015) Re-examining the “Chinese learner”: a case study of mainland Chinese students’ learning experiences at British Universities. </a:t>
            </a:r>
            <a:r>
              <a:rPr lang="en-GB" sz="1200" i="1" dirty="0"/>
              <a:t>Higher Education</a:t>
            </a:r>
            <a:r>
              <a:rPr lang="en-GB" sz="1200" dirty="0"/>
              <a:t>, Vol. 70,</a:t>
            </a:r>
            <a:r>
              <a:rPr lang="en-GB" sz="1200" b="1" dirty="0"/>
              <a:t> </a:t>
            </a:r>
            <a:r>
              <a:rPr lang="en-GB" sz="1200" dirty="0"/>
              <a:t>pp.</a:t>
            </a:r>
            <a:r>
              <a:rPr lang="en-GB" sz="1200" b="1" dirty="0"/>
              <a:t> </a:t>
            </a:r>
            <a:r>
              <a:rPr lang="en-GB" sz="1200" dirty="0"/>
              <a:t>753–766.</a:t>
            </a:r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59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discuss some document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-46069"/>
            <a:ext cx="11725200" cy="63626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7234D1-5A53-41D9-BB62-51E49C5AE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2534" y="1807845"/>
            <a:ext cx="9016365" cy="3749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Research question:  </a:t>
            </a:r>
          </a:p>
          <a:p>
            <a:pPr marL="0" indent="0">
              <a:buNone/>
            </a:pPr>
            <a:r>
              <a:rPr lang="en-GB" sz="2000" dirty="0"/>
              <a:t>On UK masters courses, do international students find it more difficult to construct argument than home students?</a:t>
            </a: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Focus:   </a:t>
            </a:r>
          </a:p>
          <a:p>
            <a:r>
              <a:rPr lang="en-GB" sz="2000" dirty="0"/>
              <a:t>the process of argumentation (Andrews, 2009)</a:t>
            </a:r>
          </a:p>
          <a:p>
            <a:r>
              <a:rPr lang="en-GB" sz="2000" dirty="0"/>
              <a:t>Secondary focus: large cultures v small cultures (Holliday, 1999)</a:t>
            </a:r>
          </a:p>
          <a:p>
            <a:pPr marL="0" indent="0">
              <a:buNone/>
            </a:pPr>
            <a:r>
              <a:rPr lang="en-GB" sz="2000" b="1" dirty="0"/>
              <a:t>Six Research participants:</a:t>
            </a:r>
          </a:p>
          <a:p>
            <a:r>
              <a:rPr lang="en-GB" sz="2000" dirty="0"/>
              <a:t>From Scotland, the EU, South America, India and ‘Confucian heritage’ countries</a:t>
            </a:r>
          </a:p>
          <a:p>
            <a:r>
              <a:rPr lang="en-GB" sz="2000" dirty="0"/>
              <a:t>Two participants are teachers of EAP</a:t>
            </a:r>
          </a:p>
        </p:txBody>
      </p:sp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oup of people work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172398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Issues in argumentation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418598"/>
              </p:ext>
            </p:extLst>
          </p:nvPr>
        </p:nvGraphicFramePr>
        <p:xfrm>
          <a:off x="619124" y="201419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30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120779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Argumentation and Criticality: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Research Perspectives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/>
        </p:nvGraphicFramePr>
        <p:xfrm>
          <a:off x="1066800" y="2105890"/>
          <a:ext cx="10058400" cy="384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327009-86B1-411F-B97A-40011FAB140A}"/>
              </a:ext>
            </a:extLst>
          </p:cNvPr>
          <p:cNvSpPr txBox="1"/>
          <p:nvPr/>
        </p:nvSpPr>
        <p:spPr>
          <a:xfrm>
            <a:off x="1366684" y="2526275"/>
            <a:ext cx="93504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Specific to ‘Western’ countries (Ramanathan and Atkinson, 1999)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Based on Greek and Roman philosophy (</a:t>
            </a:r>
            <a:r>
              <a:rPr lang="en-GB" sz="2400" b="1" dirty="0"/>
              <a:t>Durkin, 2011; Andrews, 2015) 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Issues for ‘Confucian-heritage’ students: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Unwilling to engage with criticality: fear of failure (Wu, 2015)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A ‘middle way’ of thinking is preferred (Durkin, 2011:268)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The right to criticality is earned by mastering the subject (</a:t>
            </a:r>
            <a:r>
              <a:rPr lang="en-GB" sz="2400" b="1" dirty="0"/>
              <a:t>Andrews, 2007 and Ramanathan and Atkinson, 1999) </a:t>
            </a:r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9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120779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Argumentation and Criticality: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Student Perspectives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/>
        </p:nvGraphicFramePr>
        <p:xfrm>
          <a:off x="1066800" y="2105890"/>
          <a:ext cx="10058400" cy="384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327009-86B1-411F-B97A-40011FAB140A}"/>
              </a:ext>
            </a:extLst>
          </p:cNvPr>
          <p:cNvSpPr txBox="1"/>
          <p:nvPr/>
        </p:nvSpPr>
        <p:spPr>
          <a:xfrm>
            <a:off x="1366684" y="2507225"/>
            <a:ext cx="9350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bg2">
                    <a:lumMod val="10000"/>
                  </a:schemeClr>
                </a:solidFill>
              </a:rPr>
              <a:t>It’s important to build an effective and persuasive argument in Chinese academic writing.</a:t>
            </a:r>
          </a:p>
          <a:p>
            <a:r>
              <a:rPr lang="en-GB" sz="2400" b="1" i="1" dirty="0">
                <a:solidFill>
                  <a:schemeClr val="bg2">
                    <a:lumMod val="10000"/>
                  </a:schemeClr>
                </a:solidFill>
              </a:rPr>
              <a:t>		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dirty="0"/>
              <a:t>I think the argument represents our own position and voice… which is one of the most important elements in academic writing, so I think it’s quite important to follow others’ opinions and arguments but we shouldn’t be exactly the same as others’ arguments.  </a:t>
            </a:r>
          </a:p>
          <a:p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						Mei, from mainland China</a:t>
            </a:r>
          </a:p>
          <a:p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120779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Linguistic Issues: Research Perspectives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623834"/>
              </p:ext>
            </p:extLst>
          </p:nvPr>
        </p:nvGraphicFramePr>
        <p:xfrm>
          <a:off x="1066800" y="2105890"/>
          <a:ext cx="10058400" cy="384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327009-86B1-411F-B97A-40011FAB140A}"/>
              </a:ext>
            </a:extLst>
          </p:cNvPr>
          <p:cNvSpPr txBox="1"/>
          <p:nvPr/>
        </p:nvSpPr>
        <p:spPr>
          <a:xfrm>
            <a:off x="1304926" y="2285999"/>
            <a:ext cx="94122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Lexical cohesion 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</a:rPr>
              <a:t>Flottum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, 2012)</a:t>
            </a:r>
          </a:p>
          <a:p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Conjunctions, signalling and signposting 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(Street, 2009)</a:t>
            </a:r>
          </a:p>
          <a:p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Issues for ‘Confucian-heritage’ students:</a:t>
            </a:r>
          </a:p>
          <a:p>
            <a:pPr lvl="2"/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An indirect style is favoured (Durkin, 2011);</a:t>
            </a:r>
          </a:p>
          <a:p>
            <a:pPr lvl="1"/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	Writing can be ‘tangential’ (Kaplan, 1996)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8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120779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Linguistic Issues: Student Perspectives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/>
        </p:nvGraphicFramePr>
        <p:xfrm>
          <a:off x="1066800" y="2105890"/>
          <a:ext cx="10058400" cy="384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327009-86B1-411F-B97A-40011FAB140A}"/>
              </a:ext>
            </a:extLst>
          </p:cNvPr>
          <p:cNvSpPr txBox="1"/>
          <p:nvPr/>
        </p:nvSpPr>
        <p:spPr>
          <a:xfrm>
            <a:off x="1366684" y="2507225"/>
            <a:ext cx="93504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bg2">
                    <a:lumMod val="10000"/>
                  </a:schemeClr>
                </a:solidFill>
              </a:rPr>
              <a:t>In English texts, conjunctions are always used to achieve coherence within a paragraph.  Well in Chinese texts coherence tends to be achieved through semantics so in the process of English writing I think many Chinese students will have problems because they seldom use conjunctions.</a:t>
            </a:r>
          </a:p>
          <a:p>
            <a:r>
              <a:rPr lang="en-GB" sz="2400" b="1" i="1" dirty="0">
                <a:solidFill>
                  <a:schemeClr val="bg2">
                    <a:lumMod val="10000"/>
                  </a:schemeClr>
                </a:solidFill>
              </a:rPr>
              <a:t>					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Mei, from mainland China</a:t>
            </a:r>
            <a:r>
              <a:rPr lang="en-GB" sz="2400" b="1" i="1" dirty="0">
                <a:solidFill>
                  <a:schemeClr val="bg2">
                    <a:lumMod val="10000"/>
                  </a:schemeClr>
                </a:solidFill>
              </a:rPr>
              <a:t>						</a:t>
            </a:r>
          </a:p>
          <a:p>
            <a:endParaRPr lang="en-GB" sz="2400" b="1" dirty="0"/>
          </a:p>
          <a:p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						</a:t>
            </a:r>
          </a:p>
          <a:p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5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120779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Linguistic Issues: Student Perspectives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/>
        </p:nvGraphicFramePr>
        <p:xfrm>
          <a:off x="1066800" y="2105890"/>
          <a:ext cx="10058400" cy="384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327009-86B1-411F-B97A-40011FAB140A}"/>
              </a:ext>
            </a:extLst>
          </p:cNvPr>
          <p:cNvSpPr txBox="1"/>
          <p:nvPr/>
        </p:nvSpPr>
        <p:spPr>
          <a:xfrm>
            <a:off x="1233334" y="1959123"/>
            <a:ext cx="93504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bg2">
                    <a:lumMod val="10000"/>
                  </a:schemeClr>
                </a:solidFill>
              </a:rPr>
              <a:t>Some professors mentioned that I had to be a bit more critical or…some things were not very obvious…I was leaving too many things implied…   I realised that was in part because I wasn’t signposting enough…  I thought that signposting too much would be a problem but apparently it’s better to do it more than not do it at all.  					</a:t>
            </a:r>
          </a:p>
          <a:p>
            <a:r>
              <a:rPr lang="en-GB" sz="2400" b="1" i="1" dirty="0">
                <a:solidFill>
                  <a:schemeClr val="bg2">
                    <a:lumMod val="10000"/>
                  </a:schemeClr>
                </a:solidFill>
              </a:rPr>
              <a:t>				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Maria, EAP teacher from South America</a:t>
            </a:r>
            <a:r>
              <a:rPr lang="en-GB" sz="2400" b="1" i="1" dirty="0">
                <a:solidFill>
                  <a:schemeClr val="bg2">
                    <a:lumMod val="10000"/>
                  </a:schemeClr>
                </a:solidFill>
              </a:rPr>
              <a:t>						</a:t>
            </a:r>
          </a:p>
          <a:p>
            <a:endParaRPr lang="en-GB" sz="2400" b="1" dirty="0"/>
          </a:p>
          <a:p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						</a:t>
            </a:r>
          </a:p>
          <a:p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1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120779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Feedback on Argumentation: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Research Perspectives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73983"/>
              </p:ext>
            </p:extLst>
          </p:nvPr>
        </p:nvGraphicFramePr>
        <p:xfrm>
          <a:off x="1066800" y="2143125"/>
          <a:ext cx="10058400" cy="380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327009-86B1-411F-B97A-40011FAB140A}"/>
              </a:ext>
            </a:extLst>
          </p:cNvPr>
          <p:cNvSpPr txBox="1"/>
          <p:nvPr/>
        </p:nvSpPr>
        <p:spPr>
          <a:xfrm>
            <a:off x="1271434" y="1850000"/>
            <a:ext cx="93504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May lack clarity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Issues with interpreting feedback are common to both home students and international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Key terms such as argument, structure and analysis are not explained (Lea and Street, 1998)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‘Unknown concepts are used to explain unknown concepts, and different labels are used for the same concepts.’ (Wingate, 2012: 152)</a:t>
            </a: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‘be more critical’ (Wu, 2015:762)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‘Essay displays very little criticality.’  (Wingate, 2018:352) </a:t>
            </a:r>
          </a:p>
          <a:p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6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Win32_MO - v4" id="{2AE1B83A-9721-4EF8-B275-2624D019C8C0}" vid="{8CDF83C5-BCF3-42CE-9DDC-151D6253CC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5E4A76-0180-4CD0-B081-82F74A33613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1680</Words>
  <Application>Microsoft Office PowerPoint</Application>
  <PresentationFormat>Widescreen</PresentationFormat>
  <Paragraphs>165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SavonVTI</vt:lpstr>
      <vt:lpstr>Argumentation in academic writing: Large Culture myths and small culture reality </vt:lpstr>
      <vt:lpstr>Background</vt:lpstr>
      <vt:lpstr>Issues in argumentation</vt:lpstr>
      <vt:lpstr>Argumentation and Criticality:  Research Perspectives</vt:lpstr>
      <vt:lpstr>Argumentation and Criticality:  Student Perspectives</vt:lpstr>
      <vt:lpstr>Linguistic Issues: Research Perspectives</vt:lpstr>
      <vt:lpstr>Linguistic Issues: Student Perspectives</vt:lpstr>
      <vt:lpstr>Linguistic Issues: Student Perspectives</vt:lpstr>
      <vt:lpstr>Feedback on Argumentation:  Research Perspectives</vt:lpstr>
      <vt:lpstr>Feedback on Argumentation:  Student Perspectives</vt:lpstr>
      <vt:lpstr>Argumentation in Assessment Criteria: Research Perspectives</vt:lpstr>
      <vt:lpstr>Argumentation in Assessment Criteria:  Student Perspectives</vt:lpstr>
      <vt:lpstr>Institutional support for argumentation:  Research Perspectives</vt:lpstr>
      <vt:lpstr>Institutional support for argumentation:  Student Perspectives</vt:lpstr>
      <vt:lpstr>Institutional support for argumentation:  Student Perspectives</vt:lpstr>
      <vt:lpstr>Argumentation: 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 a course</dc:title>
  <dc:creator>Helen Lyttle (student)</dc:creator>
  <cp:lastModifiedBy>Helen Lyttle (student)</cp:lastModifiedBy>
  <cp:revision>45</cp:revision>
  <dcterms:created xsi:type="dcterms:W3CDTF">2021-02-24T17:01:05Z</dcterms:created>
  <dcterms:modified xsi:type="dcterms:W3CDTF">2021-03-03T13:07:25Z</dcterms:modified>
</cp:coreProperties>
</file>