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69" r:id="rId5"/>
    <p:sldId id="290" r:id="rId6"/>
    <p:sldId id="270" r:id="rId7"/>
    <p:sldId id="301" r:id="rId8"/>
    <p:sldId id="302" r:id="rId9"/>
    <p:sldId id="303" r:id="rId10"/>
    <p:sldId id="304" r:id="rId11"/>
    <p:sldId id="271" r:id="rId12"/>
    <p:sldId id="283" r:id="rId13"/>
    <p:sldId id="291" r:id="rId14"/>
    <p:sldId id="272" r:id="rId15"/>
    <p:sldId id="292" r:id="rId16"/>
    <p:sldId id="293" r:id="rId17"/>
    <p:sldId id="300" r:id="rId18"/>
    <p:sldId id="294" r:id="rId19"/>
    <p:sldId id="297" r:id="rId20"/>
    <p:sldId id="305" r:id="rId21"/>
    <p:sldId id="289" r:id="rId22"/>
    <p:sldId id="285" r:id="rId23"/>
    <p:sldId id="287" r:id="rId24"/>
    <p:sldId id="28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SON Cathy" initials="BC" lastIdx="1" clrIdx="0">
    <p:extLst>
      <p:ext uri="{19B8F6BF-5375-455C-9EA6-DF929625EA0E}">
        <p15:presenceInfo xmlns:p15="http://schemas.microsoft.com/office/powerpoint/2012/main" userId="S::cab@ed.ac.uk::1c42eaef-d6a2-493b-ab41-614274c69c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F3D03-CEAB-464D-84A6-F9500BC2579E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8E7BA-4939-40DA-86EF-1F9C9371F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68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225" y="1222375"/>
            <a:ext cx="5862638" cy="3298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fact all Ps Chinese but not original intention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13017-8EC8-4546-AB0F-230CBE03CDB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7387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GB" sz="1200" dirty="0"/>
              <a:t>But …  </a:t>
            </a:r>
          </a:p>
          <a:p>
            <a:pPr lvl="1"/>
            <a:r>
              <a:rPr lang="en-GB" sz="1200" i="1" dirty="0"/>
              <a:t>my Master’s degree of course I was really eager to know ...  </a:t>
            </a:r>
            <a:r>
              <a:rPr lang="en-GB" sz="1200" b="1" i="1" dirty="0">
                <a:solidFill>
                  <a:srgbClr val="C00000"/>
                </a:solidFill>
              </a:rPr>
              <a:t>I want to know more and more and more about whatever the professor was offering</a:t>
            </a:r>
            <a:r>
              <a:rPr lang="en-GB" sz="1200" i="1" dirty="0"/>
              <a:t>… </a:t>
            </a:r>
            <a:r>
              <a:rPr lang="en-GB" sz="1200" b="1" i="1" dirty="0">
                <a:solidFill>
                  <a:srgbClr val="C00000"/>
                </a:solidFill>
              </a:rPr>
              <a:t>made me want to participate more </a:t>
            </a:r>
            <a:r>
              <a:rPr lang="en-GB" sz="1200" i="1" dirty="0"/>
              <a:t>and </a:t>
            </a:r>
            <a:r>
              <a:rPr lang="en-GB" sz="1200" b="1" i="1" dirty="0">
                <a:solidFill>
                  <a:srgbClr val="C00000"/>
                </a:solidFill>
              </a:rPr>
              <a:t>I really feel proud of me when I ask even one question in class</a:t>
            </a:r>
            <a:r>
              <a:rPr lang="en-GB" sz="1200" i="1" dirty="0">
                <a:solidFill>
                  <a:srgbClr val="C00000"/>
                </a:solidFill>
              </a:rPr>
              <a:t>. </a:t>
            </a:r>
          </a:p>
          <a:p>
            <a:pPr lvl="1"/>
            <a:r>
              <a:rPr lang="en-GB" sz="1200" i="1" dirty="0"/>
              <a:t>But my Master degree we have </a:t>
            </a:r>
            <a:r>
              <a:rPr lang="en-GB" sz="1200" b="1" i="1" dirty="0">
                <a:solidFill>
                  <a:srgbClr val="C00000"/>
                </a:solidFill>
              </a:rPr>
              <a:t>people from different backgrounds and yeah, it makes me want to talk to them more. </a:t>
            </a:r>
          </a:p>
          <a:p>
            <a:pPr lvl="1"/>
            <a:r>
              <a:rPr lang="en-GB" sz="1200" i="1" dirty="0"/>
              <a:t>For me I think [the biggest challenge] is </a:t>
            </a:r>
            <a:r>
              <a:rPr lang="en-GB" sz="1200" b="1" i="1" dirty="0">
                <a:solidFill>
                  <a:srgbClr val="C00000"/>
                </a:solidFill>
              </a:rPr>
              <a:t>the lack of experiences</a:t>
            </a:r>
            <a:r>
              <a:rPr lang="en-GB" sz="1200" i="1" dirty="0"/>
              <a:t>, because my other classmates they all have work experiences in the theatre industry and I don’t have a lot.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8E7BA-4939-40DA-86EF-1F9C9371FB6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941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2912" y="2130428"/>
            <a:ext cx="9351264" cy="1470025"/>
          </a:xfrm>
        </p:spPr>
        <p:txBody>
          <a:bodyPr/>
          <a:lstStyle>
            <a:lvl1pPr algn="ctr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1344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0DD65-5CE5-4125-8D98-5B67A8DEB3FB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F0948-A961-444A-B90E-35E38B81350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790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7EE24-8A30-4C42-9AFE-66E4D305B169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08AC8-063C-43CB-819B-0A948A7BD2D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726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069848"/>
            <a:ext cx="2743200" cy="50563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80032" y="1069848"/>
            <a:ext cx="6855968" cy="50563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94EAE-5FC4-4F37-9E95-591D9224D314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C5DB1-7EEA-4B22-9D2F-44FB4CB1968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20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9E42-C6DC-4CCD-A85F-CF09392E9334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DB37-F0C3-4113-8DB5-28A51DAF00B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8239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06903"/>
            <a:ext cx="9497485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9" y="2906713"/>
            <a:ext cx="9497484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518F0-7DF2-49B2-A1FD-1FD7CB1E3954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195B5-00EF-4632-8DA3-E7697859422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65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9760" y="2221995"/>
            <a:ext cx="4704000" cy="390417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8480" y="2221995"/>
            <a:ext cx="4704000" cy="390417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D5E86-FE43-45BA-8ADA-985413D6707C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2D995-36C4-4724-87C1-CA996102672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7531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760" y="2193481"/>
            <a:ext cx="470400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760" y="2871216"/>
            <a:ext cx="4704000" cy="3240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76119" y="2193798"/>
            <a:ext cx="470400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76119" y="2871215"/>
            <a:ext cx="4704000" cy="32400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46FB2-EFEE-4D0E-AF0B-31EF9842EB63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A5154-6616-41BB-A904-555A6B0EA46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629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3876B-9E80-4EC2-AD71-80366EFDB255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EC116-56DA-4BF5-A38D-E9F9AD1013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4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73302-DE4E-4C87-BFC8-644CA825E514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12580-20E3-414E-A055-08F76076606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131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2" y="1069848"/>
            <a:ext cx="4011084" cy="11051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344" y="1069848"/>
            <a:ext cx="5401056" cy="505631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2" y="2203704"/>
            <a:ext cx="4011084" cy="3922459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63707-70B6-4F8B-808F-D93137992006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A3B78-28F0-48C5-94D8-C32EAE3226C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6507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925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91925" y="1179578"/>
            <a:ext cx="7315200" cy="354799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91925" y="5367338"/>
            <a:ext cx="7315200" cy="804862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B91F2-65DB-422E-88E4-7809398DB01F}" type="datetimeFigureOut">
              <a:rPr lang="en-US" altLang="en-US" smtClean="0"/>
              <a:pPr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2F4FB-6739-4AC3-B55B-10AA91D9875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053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90184" y="977900"/>
            <a:ext cx="969221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90184" y="2166940"/>
            <a:ext cx="9692216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defTabSz="342900" fontAlgn="base">
              <a:spcBef>
                <a:spcPct val="0"/>
              </a:spcBef>
              <a:spcAft>
                <a:spcPct val="0"/>
              </a:spcAft>
              <a:defRPr/>
            </a:pPr>
            <a:fld id="{38DA5F7C-52B1-495C-96A5-C03188616F84}" type="datetimeFigureOut">
              <a:rPr lang="en-US" altLang="en-US" smtClean="0"/>
              <a:pPr defTabSz="342900" fontAlgn="base">
                <a:spcBef>
                  <a:spcPct val="0"/>
                </a:spcBef>
                <a:spcAft>
                  <a:spcPct val="0"/>
                </a:spcAft>
                <a:defRPr/>
              </a:pPr>
              <a:t>2/27/2021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defTabSz="3429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defTabSz="342900" fontAlgn="base">
              <a:spcBef>
                <a:spcPct val="0"/>
              </a:spcBef>
              <a:spcAft>
                <a:spcPct val="0"/>
              </a:spcAft>
              <a:defRPr/>
            </a:pPr>
            <a:fld id="{1A1C6F51-27AA-40A9-A562-9764A4AB2286}" type="slidenum">
              <a:rPr lang="en-US" altLang="en-US" smtClean="0">
                <a:ea typeface="ＭＳ Ｐゴシック" pitchFamily="34" charset="-128"/>
              </a:rPr>
              <a:pPr defTabSz="3429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40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" rtl="0" eaLnBrk="1" fontAlgn="base" hangingPunct="1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3429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6858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0287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371600" algn="ctr" defTabSz="342900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257175" indent="-257175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57213" indent="-214313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57250" indent="-171450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200150" indent="-171450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543050" indent="-171450" algn="l" defTabSz="3429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1CAAF-4B57-4768-A984-D001D594A2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A04C717-27E3-4AB0-8949-CA4612166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99" y="1268082"/>
            <a:ext cx="9911752" cy="5248127"/>
          </a:xfrm>
        </p:spPr>
        <p:txBody>
          <a:bodyPr/>
          <a:lstStyle/>
          <a:p>
            <a:pPr algn="ctr"/>
            <a:br>
              <a:rPr lang="en-GB" sz="3200" b="1" cap="none" dirty="0">
                <a:effectLst/>
                <a:ea typeface="Calibri" panose="020F0502020204030204" pitchFamily="34" charset="0"/>
              </a:rPr>
            </a:br>
            <a:r>
              <a:rPr lang="en-GB" sz="3200" b="1" cap="none" dirty="0">
                <a:effectLst/>
                <a:ea typeface="Calibri" panose="020F0502020204030204" pitchFamily="34" charset="0"/>
              </a:rPr>
              <a:t>International Post-graduates’  Classroom Participation: on Pre-sessional Courses and </a:t>
            </a:r>
            <a:r>
              <a:rPr lang="en-GB" sz="3200" cap="none" dirty="0">
                <a:ea typeface="Calibri" panose="020F0502020204030204" pitchFamily="34" charset="0"/>
              </a:rPr>
              <a:t>o</a:t>
            </a:r>
            <a:r>
              <a:rPr lang="en-GB" sz="3200" b="1" cap="none" dirty="0">
                <a:effectLst/>
                <a:ea typeface="Calibri" panose="020F0502020204030204" pitchFamily="34" charset="0"/>
              </a:rPr>
              <a:t>n Master’s Programmes.</a:t>
            </a:r>
            <a:br>
              <a:rPr lang="en-GB" sz="3200" b="1" cap="none" dirty="0">
                <a:effectLst/>
                <a:ea typeface="Calibri" panose="020F0502020204030204" pitchFamily="34" charset="0"/>
              </a:rPr>
            </a:br>
            <a:br>
              <a:rPr lang="en-GB" sz="3200" b="1" cap="none" dirty="0">
                <a:effectLst/>
                <a:ea typeface="Calibri" panose="020F0502020204030204" pitchFamily="34" charset="0"/>
              </a:rPr>
            </a:br>
            <a:br>
              <a:rPr lang="en-GB" sz="3200" b="1" cap="none" dirty="0">
                <a:effectLst/>
                <a:ea typeface="Calibri" panose="020F0502020204030204" pitchFamily="34" charset="0"/>
              </a:rPr>
            </a:br>
            <a:r>
              <a:rPr lang="en-GB" sz="2800" b="0" cap="none" dirty="0">
                <a:effectLst/>
                <a:ea typeface="Calibri" panose="020F0502020204030204" pitchFamily="34" charset="0"/>
              </a:rPr>
              <a:t>Cathy Holden    </a:t>
            </a:r>
            <a:r>
              <a:rPr lang="en-GB" sz="2800" b="0" cap="none" dirty="0">
                <a:solidFill>
                  <a:prstClr val="black"/>
                </a:solidFill>
                <a:ea typeface="+mj-ea"/>
              </a:rPr>
              <a:t>Cathy </a:t>
            </a:r>
            <a: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Benson</a:t>
            </a:r>
            <a:b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</a:br>
            <a:b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</a:br>
            <a:b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</a:br>
            <a: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English Language Education</a:t>
            </a:r>
            <a:b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</a:br>
            <a: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Centre for Open Learning</a:t>
            </a:r>
            <a:b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</a:br>
            <a:r>
              <a:rPr lang="en-GB" sz="2800" b="0" cap="none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University of Edinburgh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30425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907A7-1DA5-4B5D-961A-3C4CBE10F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3" y="977900"/>
            <a:ext cx="10043121" cy="1143000"/>
          </a:xfrm>
        </p:spPr>
        <p:txBody>
          <a:bodyPr/>
          <a:lstStyle/>
          <a:p>
            <a:b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j-cs"/>
              </a:rPr>
            </a:b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j-cs"/>
              </a:rPr>
              <a:t>Findings: </a:t>
            </a:r>
            <a:r>
              <a:rPr lang="en-GB" b="1" dirty="0"/>
              <a:t>Students’ conceptualisations of “participation”: non-verbal</a:t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AFE4A-FA35-4D31-85A6-2F59A2CC4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952090"/>
            <a:ext cx="9692216" cy="4479532"/>
          </a:xfrm>
        </p:spPr>
        <p:txBody>
          <a:bodyPr/>
          <a:lstStyle/>
          <a:p>
            <a:pPr lvl="1"/>
            <a:r>
              <a:rPr lang="en-GB" sz="2000" b="1" dirty="0">
                <a:solidFill>
                  <a:srgbClr val="C00000"/>
                </a:solidFill>
              </a:rPr>
              <a:t>Body language </a:t>
            </a:r>
            <a:r>
              <a:rPr lang="en-GB" sz="2000" dirty="0"/>
              <a:t>– nodding/eye contact –showing understanding</a:t>
            </a:r>
          </a:p>
          <a:p>
            <a:pPr lvl="1"/>
            <a:r>
              <a:rPr lang="en-GB" sz="2000" i="1" dirty="0"/>
              <a:t>…also </a:t>
            </a:r>
            <a:r>
              <a:rPr lang="en-GB" sz="2000" b="1" i="1" dirty="0">
                <a:solidFill>
                  <a:srgbClr val="C00000"/>
                </a:solidFill>
              </a:rPr>
              <a:t>focussing on your work and what the teacher is saying is a kind of participation </a:t>
            </a:r>
            <a:r>
              <a:rPr lang="en-GB" sz="2000" i="1" dirty="0"/>
              <a:t>…. I think </a:t>
            </a:r>
            <a:r>
              <a:rPr lang="en-GB" sz="2000" b="1" i="1" dirty="0">
                <a:solidFill>
                  <a:srgbClr val="C00000"/>
                </a:solidFill>
              </a:rPr>
              <a:t>teacher can tell from the eye contact</a:t>
            </a:r>
            <a:r>
              <a:rPr lang="en-GB" sz="2000" i="1" dirty="0"/>
              <a:t>, observing if everyone is on their way during the class. I think I will do non-verbal more than verbal.</a:t>
            </a:r>
            <a:endParaRPr lang="en-GB" sz="2000" dirty="0"/>
          </a:p>
          <a:p>
            <a:pPr lvl="1"/>
            <a:r>
              <a:rPr lang="en-GB" sz="2000" i="1" dirty="0"/>
              <a:t>… </a:t>
            </a:r>
            <a:r>
              <a:rPr lang="en-GB" sz="2000" b="1" i="1" dirty="0">
                <a:solidFill>
                  <a:srgbClr val="0070C0"/>
                </a:solidFill>
              </a:rPr>
              <a:t>some people </a:t>
            </a:r>
            <a:r>
              <a:rPr lang="en-GB" sz="2000" i="1" dirty="0"/>
              <a:t>in the classroom, they’re less likely to talk, but however </a:t>
            </a:r>
            <a:r>
              <a:rPr lang="en-GB" sz="2000" b="1" i="1" dirty="0">
                <a:solidFill>
                  <a:srgbClr val="C00000"/>
                </a:solidFill>
              </a:rPr>
              <a:t>when they open their mouths they would … summarise all peoples idea in this classroom,</a:t>
            </a:r>
            <a:r>
              <a:rPr lang="en-GB" sz="2000" i="1" dirty="0"/>
              <a:t> and also, … giving out </a:t>
            </a:r>
            <a:r>
              <a:rPr lang="en-GB" sz="2000" b="1" i="1" dirty="0">
                <a:solidFill>
                  <a:srgbClr val="C00000"/>
                </a:solidFill>
              </a:rPr>
              <a:t>his or her suggestions</a:t>
            </a:r>
          </a:p>
          <a:p>
            <a:pPr lvl="1"/>
            <a:r>
              <a:rPr lang="en-GB" sz="2000" i="1" dirty="0"/>
              <a:t>… </a:t>
            </a:r>
            <a:r>
              <a:rPr lang="en-GB" sz="2000" b="1" i="1" dirty="0">
                <a:solidFill>
                  <a:srgbClr val="0070C0"/>
                </a:solidFill>
              </a:rPr>
              <a:t>some people </a:t>
            </a:r>
            <a:r>
              <a:rPr lang="en-GB" sz="2000" i="1" dirty="0"/>
              <a:t>they are </a:t>
            </a:r>
            <a:r>
              <a:rPr lang="en-GB" sz="2000" b="1" i="1" dirty="0">
                <a:solidFill>
                  <a:srgbClr val="C00000"/>
                </a:solidFill>
              </a:rPr>
              <a:t>… quite calm </a:t>
            </a:r>
            <a:r>
              <a:rPr lang="en-GB" sz="2000" i="1" dirty="0"/>
              <a:t>and not so active, but … they do want to…</a:t>
            </a:r>
            <a:r>
              <a:rPr lang="en-GB" sz="2000" b="1" i="1" dirty="0">
                <a:solidFill>
                  <a:srgbClr val="C00000"/>
                </a:solidFill>
              </a:rPr>
              <a:t>compare different ideas … by their own, not just to speak out, </a:t>
            </a:r>
            <a:r>
              <a:rPr lang="en-GB" sz="2000" i="1" dirty="0"/>
              <a:t>and … maybe in this time … </a:t>
            </a:r>
            <a:r>
              <a:rPr lang="en-GB" sz="2000" b="1" i="1" dirty="0">
                <a:solidFill>
                  <a:srgbClr val="C00000"/>
                </a:solidFill>
              </a:rPr>
              <a:t>the person is thinking </a:t>
            </a:r>
            <a:r>
              <a:rPr lang="en-GB" sz="2000" i="1" dirty="0"/>
              <a:t>about it, I guess so.</a:t>
            </a:r>
          </a:p>
          <a:p>
            <a:pPr lvl="1"/>
            <a:r>
              <a:rPr lang="en-GB" sz="2000" b="1" i="1" dirty="0">
                <a:solidFill>
                  <a:srgbClr val="0070C0"/>
                </a:solidFill>
              </a:rPr>
              <a:t>…some people </a:t>
            </a:r>
            <a:r>
              <a:rPr lang="en-GB" sz="2000" i="1" dirty="0"/>
              <a:t>would rather </a:t>
            </a:r>
            <a:r>
              <a:rPr lang="en-GB" sz="2000" b="1" i="1" dirty="0">
                <a:solidFill>
                  <a:srgbClr val="C00000"/>
                </a:solidFill>
              </a:rPr>
              <a:t>sit quietly and absorb the knowledge by herself or himself</a:t>
            </a:r>
            <a:r>
              <a:rPr lang="en-GB" sz="2000" i="1" dirty="0"/>
              <a:t>; other people with different personality might enjoy asking questions in front of the whole class.  I think it differs from personalities maybe.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3376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74133-7FE3-4123-BF9F-B5B4010FE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599041"/>
          </a:xfrm>
        </p:spPr>
        <p:txBody>
          <a:bodyPr/>
          <a:lstStyle/>
          <a:p>
            <a:pPr algn="ctr"/>
            <a:r>
              <a:rPr lang="en-GB" sz="2600" b="1" dirty="0">
                <a:latin typeface="+mn-lt"/>
              </a:rPr>
              <a:t>Findings: participation in pre-sessional classes versus Masters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C3A90-94CD-4437-86AC-FD353CDA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5236" y="1479480"/>
            <a:ext cx="10280864" cy="5260368"/>
          </a:xfrm>
        </p:spPr>
        <p:txBody>
          <a:bodyPr/>
          <a:lstStyle/>
          <a:p>
            <a:r>
              <a:rPr lang="en-GB" sz="1800" dirty="0"/>
              <a:t>Based on </a:t>
            </a:r>
            <a:r>
              <a:rPr lang="en-GB" sz="1800" b="1" dirty="0">
                <a:solidFill>
                  <a:srgbClr val="0070C0"/>
                </a:solidFill>
              </a:rPr>
              <a:t>observations</a:t>
            </a:r>
            <a:r>
              <a:rPr lang="en-GB" sz="1800" dirty="0">
                <a:solidFill>
                  <a:srgbClr val="0070C0"/>
                </a:solidFill>
              </a:rPr>
              <a:t>,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C00000"/>
                </a:solidFill>
              </a:rPr>
              <a:t>all students participated more in the observed EAP classes </a:t>
            </a:r>
            <a:r>
              <a:rPr lang="en-GB" sz="1800" dirty="0"/>
              <a:t>than on Masters, and </a:t>
            </a:r>
            <a:r>
              <a:rPr lang="en-GB" sz="1800" b="1" dirty="0">
                <a:solidFill>
                  <a:srgbClr val="C00000"/>
                </a:solidFill>
              </a:rPr>
              <a:t>their utterances were often longer</a:t>
            </a:r>
            <a:r>
              <a:rPr lang="en-GB" sz="1800" dirty="0"/>
              <a:t>. One student was silent throughout the Masters workshop.</a:t>
            </a:r>
          </a:p>
          <a:p>
            <a:r>
              <a:rPr lang="en-GB" sz="1800" dirty="0"/>
              <a:t>Based on </a:t>
            </a:r>
            <a:r>
              <a:rPr lang="en-GB" sz="1800" b="1" dirty="0">
                <a:solidFill>
                  <a:srgbClr val="0070C0"/>
                </a:solidFill>
              </a:rPr>
              <a:t>interviews</a:t>
            </a:r>
            <a:r>
              <a:rPr lang="en-GB" sz="1800" dirty="0">
                <a:solidFill>
                  <a:srgbClr val="0070C0"/>
                </a:solidFill>
              </a:rPr>
              <a:t>,</a:t>
            </a:r>
            <a:r>
              <a:rPr lang="en-GB" sz="1800" dirty="0"/>
              <a:t> most corroborated this.</a:t>
            </a:r>
          </a:p>
          <a:p>
            <a:r>
              <a:rPr lang="en-GB" sz="1800" b="1" dirty="0"/>
              <a:t>The silent student</a:t>
            </a:r>
            <a:r>
              <a:rPr lang="en-GB" sz="1800" dirty="0"/>
              <a:t>:</a:t>
            </a:r>
          </a:p>
          <a:p>
            <a:r>
              <a:rPr lang="en-GB" sz="1800" dirty="0"/>
              <a:t>We (researchers) thought: </a:t>
            </a:r>
          </a:p>
          <a:p>
            <a:pPr marL="0" indent="0">
              <a:buNone/>
            </a:pPr>
            <a:r>
              <a:rPr lang="en-GB" sz="1800" dirty="0"/>
              <a:t>“The tutor talks too much, and uses too much colloquial language / too many metaphors/ too many jokes”</a:t>
            </a:r>
          </a:p>
          <a:p>
            <a:pPr marL="0" indent="0">
              <a:buNone/>
            </a:pPr>
            <a:r>
              <a:rPr lang="en-GB" sz="1800" dirty="0"/>
              <a:t>“The L1 English speakers and confident Europeans dominate”</a:t>
            </a:r>
          </a:p>
          <a:p>
            <a:r>
              <a:rPr lang="en-GB" sz="1800" b="1" dirty="0"/>
              <a:t>The student said:</a:t>
            </a:r>
          </a:p>
          <a:p>
            <a:pPr marL="0" indent="0">
              <a:buNone/>
            </a:pPr>
            <a:br>
              <a:rPr lang="en-GB" sz="1800" b="1" dirty="0">
                <a:solidFill>
                  <a:srgbClr val="0070C0"/>
                </a:solidFill>
              </a:rPr>
            </a:br>
            <a:r>
              <a:rPr lang="en-GB" sz="1800" b="1" dirty="0">
                <a:solidFill>
                  <a:srgbClr val="0070C0"/>
                </a:solidFill>
              </a:rPr>
              <a:t>Tutor</a:t>
            </a:r>
            <a:r>
              <a:rPr lang="en-GB" sz="1800" dirty="0"/>
              <a:t>: </a:t>
            </a:r>
            <a:r>
              <a:rPr lang="en-GB" sz="1800" i="1" dirty="0"/>
              <a:t>we love him,… I don’t have serious trouble understanding [the colloquial language], because  I can make connections … I could understand most of the jokes, but if it’s about some history or more personal experiences then I would not related to the joke.  But I think he has good sense of humour.  It helps me relax.</a:t>
            </a:r>
            <a:br>
              <a:rPr lang="en-GB" sz="1800" dirty="0"/>
            </a:br>
            <a:r>
              <a:rPr lang="en-GB" sz="1800" dirty="0"/>
              <a:t>Re metaphors: </a:t>
            </a:r>
            <a:r>
              <a:rPr lang="en-GB" sz="1800" i="1" dirty="0"/>
              <a:t>Good imagination. He’s a playwright so very imaginative</a:t>
            </a:r>
          </a:p>
          <a:p>
            <a:pPr marL="0" indent="0">
              <a:buNone/>
            </a:pPr>
            <a:br>
              <a:rPr lang="en-GB" sz="1800" b="1" dirty="0">
                <a:solidFill>
                  <a:srgbClr val="0070C0"/>
                </a:solidFill>
              </a:rPr>
            </a:br>
            <a:r>
              <a:rPr lang="en-GB" sz="1800" b="1" dirty="0">
                <a:solidFill>
                  <a:srgbClr val="0070C0"/>
                </a:solidFill>
              </a:rPr>
              <a:t>Classmates</a:t>
            </a:r>
            <a:r>
              <a:rPr lang="en-GB" sz="1800" dirty="0"/>
              <a:t>: </a:t>
            </a:r>
            <a:r>
              <a:rPr lang="en-GB" sz="1800" i="1" dirty="0"/>
              <a:t>That’s just the norm of our class.  They always have a lot of things to share, they are story-tellers.  And I don’t have problem with it. I enjoyed listening to them…It’s useful for me listening to their opinion towards our readings or the materials we had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071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710F-264C-4E59-B4FE-CEA5D8491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3" y="977900"/>
            <a:ext cx="10202500" cy="840626"/>
          </a:xfrm>
        </p:spPr>
        <p:txBody>
          <a:bodyPr/>
          <a:lstStyle/>
          <a:p>
            <a:br>
              <a:rPr lang="en-GB" sz="2800" b="1" dirty="0"/>
            </a:br>
            <a:r>
              <a:rPr lang="en-GB" sz="2800" b="1" dirty="0"/>
              <a:t>Reasons for EAP/Masters differences given in interviews: course content</a:t>
            </a:r>
            <a:br>
              <a:rPr lang="en-GB" sz="2800" b="1" dirty="0"/>
            </a:b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6BD1F-4F65-429A-A959-D169123E9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818526"/>
            <a:ext cx="9692216" cy="4828854"/>
          </a:xfrm>
        </p:spPr>
        <p:txBody>
          <a:bodyPr/>
          <a:lstStyle/>
          <a:p>
            <a:pPr marL="342900" indent="-342900"/>
            <a:r>
              <a:rPr lang="en-GB" sz="2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greater level of difficulty of the Masters content / more pressure</a:t>
            </a:r>
            <a:br>
              <a:rPr lang="en-GB" sz="2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 the MSc course, maybe </a:t>
            </a:r>
            <a:r>
              <a:rPr lang="en-GB" sz="20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content or the pressure is much more</a:t>
            </a: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,… I don’t know whether it comes </a:t>
            </a:r>
            <a:r>
              <a:rPr lang="en-GB" sz="20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from the tutors or the course content</a:t>
            </a: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 I think both of them will matter</a:t>
            </a:r>
            <a:endParaRPr lang="en-GB" sz="2000" i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EAP focus on language/academic skills vs Masters focus on knowledge / theory</a:t>
            </a:r>
            <a:br>
              <a:rPr lang="en-GB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when I’m doing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my EAP course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I think … the only thing I need to do is concern about my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English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and … the teacher is giving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topic is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like,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more big, and more general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… also very academic but we’re not focussing on academics, so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we could … use our own living skills and only a little bit literature to support our ideas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… so in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that time I’m very confident to say something which is only my own perspective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…so, the talking is more, like I don’t need to prepare something,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I only need to think about, … and then I could talk, and I could participate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. So, comparing with 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the MSC course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I think because there are lots of literatures, and … 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w</a:t>
            </a: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e’re focussing on, … the …theoretical knowledge about, and how does this … better serve the reality, and how this is applies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n-cs"/>
              </a:rPr>
              <a:t>, so I think maybe I need to, … prepare more about that, and, like, I will pay less attention on focussing my own English, but focussing on the knowledge itself.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607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C48B-B14B-4B82-B1E9-B7E98D219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Reasons for EAP/Masters differences: classroom</a:t>
            </a:r>
            <a:r>
              <a:rPr lang="en-GB" dirty="0"/>
              <a:t> </a:t>
            </a:r>
            <a:r>
              <a:rPr lang="en-GB" b="1" dirty="0"/>
              <a:t>atmosphere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9522-0941-4BD3-B5F7-05C1A61CD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003461"/>
            <a:ext cx="9692216" cy="4643919"/>
          </a:xfrm>
        </p:spPr>
        <p:txBody>
          <a:bodyPr/>
          <a:lstStyle/>
          <a:p>
            <a:pPr marL="642938" lvl="1" indent="-342900">
              <a:buFont typeface="Arial" panose="020B0604020202020204" pitchFamily="34" charset="0"/>
              <a:buChar char="•"/>
            </a:pPr>
            <a:r>
              <a:rPr lang="en-GB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relaxed environment in EAP classes </a:t>
            </a:r>
            <a:endParaRPr lang="en-GB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42975" lvl="2" indent="-342900">
              <a:buFontTx/>
              <a:buChar char="-"/>
            </a:pPr>
            <a:r>
              <a:rPr lang="en-GB" sz="21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I think the </a:t>
            </a:r>
            <a:r>
              <a:rPr lang="en-GB" sz="21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ambience </a:t>
            </a:r>
            <a:r>
              <a:rPr lang="en-GB" sz="21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 the EAP course, it’s </a:t>
            </a:r>
            <a:r>
              <a:rPr lang="en-GB" sz="21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more relaxing</a:t>
            </a:r>
          </a:p>
          <a:p>
            <a:pPr marL="942975" lvl="2" indent="-342900">
              <a:buFontTx/>
              <a:buChar char="-"/>
            </a:pPr>
            <a:r>
              <a:rPr lang="en-GB" sz="21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I have one teacher….That teacher are really like to encourage us, and they always 	“Come on, come on, give some ideas. Come on, come on.” </a:t>
            </a:r>
            <a:r>
              <a:rPr lang="en-GB" sz="21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We feel that environment is relaxed and we are willing to talk</a:t>
            </a:r>
          </a:p>
          <a:p>
            <a:pPr marL="942975" lvl="2" indent="-342900">
              <a:buFontTx/>
              <a:buChar char="-"/>
            </a:pPr>
            <a:r>
              <a:rPr lang="en-GB" sz="21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I think </a:t>
            </a:r>
            <a:r>
              <a:rPr lang="en-GB" sz="21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environment is more friendly in the EAP than the Masters </a:t>
            </a:r>
            <a:r>
              <a:rPr lang="en-GB" sz="21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degree course. Maybe because everyone’s intention is practising their language so they will be more active </a:t>
            </a:r>
          </a:p>
          <a:p>
            <a:pPr marL="757238" lvl="1" indent="-457200">
              <a:buFont typeface="Arial" panose="020B0604020202020204" pitchFamily="34" charset="0"/>
              <a:buChar char="•"/>
            </a:pPr>
            <a:r>
              <a:rPr lang="en-GB" sz="2400" b="1" dirty="0"/>
              <a:t>EAP teachers expect more participation</a:t>
            </a:r>
          </a:p>
          <a:p>
            <a:pPr marL="1057275" lvl="2" indent="-457200"/>
            <a:r>
              <a:rPr lang="en-GB" sz="2000" b="1" i="1" dirty="0">
                <a:solidFill>
                  <a:srgbClr val="C00000"/>
                </a:solidFill>
              </a:rPr>
              <a:t>EAP teachers are more um, willing to expect you to speak, they want you to speak more.</a:t>
            </a:r>
            <a:r>
              <a:rPr lang="en-GB" sz="2000" i="1" dirty="0"/>
              <a:t> Because the purpose, one of the purpose is 	improve our speaking, ….the workshop in MSc, teacher don’t know who are you. They are </a:t>
            </a:r>
            <a:r>
              <a:rPr lang="en-GB" sz="2000" b="1" i="1" dirty="0">
                <a:solidFill>
                  <a:srgbClr val="C00000"/>
                </a:solidFill>
              </a:rPr>
              <a:t>more close</a:t>
            </a:r>
            <a:r>
              <a:rPr lang="en-GB" sz="2100" b="1" i="1" dirty="0">
                <a:solidFill>
                  <a:srgbClr val="C00000"/>
                </a:solidFill>
              </a:rPr>
              <a:t>d relationship</a:t>
            </a:r>
            <a:r>
              <a:rPr lang="en-GB" sz="2100" i="1" dirty="0"/>
              <a:t> in the EAP course. </a:t>
            </a:r>
          </a:p>
          <a:p>
            <a:pPr marL="600075" lvl="2" indent="0">
              <a:buNone/>
            </a:pPr>
            <a:endParaRPr lang="en-GB" sz="2100" i="1" dirty="0"/>
          </a:p>
          <a:p>
            <a:pPr marL="942975" lvl="2" indent="-342900">
              <a:buFontTx/>
              <a:buChar char="-"/>
            </a:pPr>
            <a:endParaRPr lang="en-GB" sz="21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26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7991B-1D49-4593-A709-D67B0E46E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1023940"/>
            <a:ext cx="9918247" cy="1143000"/>
          </a:xfrm>
        </p:spPr>
        <p:txBody>
          <a:bodyPr/>
          <a:lstStyle/>
          <a:p>
            <a:r>
              <a:rPr lang="en-GB" b="1" dirty="0"/>
              <a:t>Reasons for EAP/Masters differences: other students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5858-FE0F-4ED2-871B-D8B6AE5D6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166940"/>
            <a:ext cx="9692216" cy="4490714"/>
          </a:xfrm>
        </p:spPr>
        <p:txBody>
          <a:bodyPr/>
          <a:lstStyle/>
          <a:p>
            <a:pPr marL="0" indent="0">
              <a:buNone/>
            </a:pPr>
            <a:endParaRPr lang="en-GB" sz="21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i="1" dirty="0"/>
              <a:t>In the </a:t>
            </a:r>
            <a:r>
              <a:rPr lang="en-GB" b="1" i="1" dirty="0">
                <a:solidFill>
                  <a:srgbClr val="C00000"/>
                </a:solidFill>
              </a:rPr>
              <a:t>Masters degree </a:t>
            </a:r>
            <a:r>
              <a:rPr lang="en-GB" i="1" dirty="0"/>
              <a:t>then I find that </a:t>
            </a:r>
            <a:r>
              <a:rPr lang="en-GB" b="1" i="1" dirty="0">
                <a:solidFill>
                  <a:srgbClr val="C00000"/>
                </a:solidFill>
              </a:rPr>
              <a:t>everyone is more well prepared </a:t>
            </a:r>
            <a:r>
              <a:rPr lang="en-GB" i="1" dirty="0"/>
              <a:t>and they are focussing on the topic we have learned and everyone has their own ideas so I tend not to talk so much.</a:t>
            </a:r>
          </a:p>
          <a:p>
            <a:pPr lvl="1"/>
            <a:r>
              <a:rPr lang="en-GB" sz="2100" i="1" dirty="0"/>
              <a:t>maybe the other factor is about the peers. </a:t>
            </a:r>
            <a:r>
              <a:rPr lang="en-GB" sz="2100" b="1" i="1" dirty="0">
                <a:solidFill>
                  <a:srgbClr val="C00000"/>
                </a:solidFill>
              </a:rPr>
              <a:t>Since I know that not all of them will be in my degree courses so I feel freer to talk </a:t>
            </a:r>
            <a:r>
              <a:rPr lang="en-GB" sz="2100" i="1" dirty="0"/>
              <a:t>since we are just one month class mates then we will not meet each other again.</a:t>
            </a:r>
          </a:p>
          <a:p>
            <a:pPr lvl="1"/>
            <a:r>
              <a:rPr lang="en-GB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Yes, </a:t>
            </a:r>
            <a:r>
              <a:rPr lang="en-GB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students in the class and everyone is new here </a:t>
            </a:r>
            <a:r>
              <a:rPr lang="en-GB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so everyone is active I think. </a:t>
            </a:r>
            <a:r>
              <a:rPr lang="en-GB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All the things are fresh </a:t>
            </a:r>
            <a:r>
              <a:rPr lang="en-GB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so they tend to participate more than in Masters degree</a:t>
            </a:r>
            <a:endParaRPr lang="en-GB" i="1" dirty="0"/>
          </a:p>
          <a:p>
            <a:pPr marL="342900" lvl="1" indent="0">
              <a:buNone/>
            </a:pPr>
            <a:endParaRPr lang="en-GB" sz="21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>
              <a:buNone/>
            </a:pPr>
            <a:endParaRPr lang="en-GB" i="1" dirty="0"/>
          </a:p>
          <a:p>
            <a:pPr marL="0" indent="0">
              <a:buNone/>
            </a:pPr>
            <a:br>
              <a:rPr lang="en-GB" i="1" dirty="0"/>
            </a:br>
            <a:endParaRPr lang="en-GB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097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640CF-048D-43F1-8DAF-F4DF39D4F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552949"/>
          </a:xfrm>
        </p:spPr>
        <p:txBody>
          <a:bodyPr/>
          <a:lstStyle/>
          <a:p>
            <a:r>
              <a:rPr lang="en-GB" dirty="0"/>
              <a:t>Reasons for EAP/Masters differences: classroom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EC1F9-990D-4C6A-8290-C1DC7F8E3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705510"/>
            <a:ext cx="9692216" cy="4767210"/>
          </a:xfrm>
        </p:spPr>
        <p:txBody>
          <a:bodyPr/>
          <a:lstStyle/>
          <a:p>
            <a:pPr marL="642938" lvl="1" indent="-342900">
              <a:buFont typeface="Arial" panose="020B0604020202020204" pitchFamily="34" charset="0"/>
              <a:buChar char="•"/>
            </a:pPr>
            <a:r>
              <a:rPr lang="en-GB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smaller classes /groups in EAP </a:t>
            </a:r>
            <a:r>
              <a:rPr lang="en-GB" sz="2400" b="1" dirty="0"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GB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“more close relationship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en-GB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…) </a:t>
            </a:r>
            <a:b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20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- I see that when I’m doing the degree courses </a:t>
            </a:r>
            <a:r>
              <a:rPr lang="en-GB" sz="20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always keep a computer on my table </a:t>
            </a: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and focussing on it and use it </a:t>
            </a:r>
            <a:r>
              <a:rPr lang="en-GB" sz="20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as a pretending device </a:t>
            </a: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if I don’t want to keep eye contact with the teacher but </a:t>
            </a:r>
            <a:r>
              <a:rPr lang="en-GB" sz="2000" b="1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 EAP maybe the class size is smaller </a:t>
            </a:r>
            <a: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and even if we are using the devices I tend not to look at the computer but at everyone else. That’s why I participate more in EAP</a:t>
            </a:r>
            <a:br>
              <a:rPr lang="en-GB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0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429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C1576-B105-4829-9243-3E2C230EA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>
                <a:latin typeface="+mn-lt"/>
              </a:rPr>
              <a:t>Did EAP help participation on Masters?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5D756-323F-4F3D-9B7C-45E2878E4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003462"/>
            <a:ext cx="9692216" cy="4122704"/>
          </a:xfrm>
        </p:spPr>
        <p:txBody>
          <a:bodyPr/>
          <a:lstStyle/>
          <a:p>
            <a:r>
              <a:rPr lang="en-GB" sz="2000" i="1" dirty="0"/>
              <a:t>EAP course really </a:t>
            </a:r>
            <a:r>
              <a:rPr lang="en-GB" sz="2000" b="1" i="1" dirty="0">
                <a:solidFill>
                  <a:srgbClr val="C00000"/>
                </a:solidFill>
              </a:rPr>
              <a:t>gave me lot of confidence</a:t>
            </a:r>
            <a:r>
              <a:rPr lang="en-GB" sz="2000" i="1" dirty="0"/>
              <a:t>, and </a:t>
            </a:r>
            <a:r>
              <a:rPr lang="en-GB" sz="2000" b="1" i="1" dirty="0">
                <a:solidFill>
                  <a:srgbClr val="C00000"/>
                </a:solidFill>
              </a:rPr>
              <a:t>also English proficiencies</a:t>
            </a:r>
            <a:r>
              <a:rPr lang="en-GB" sz="2000" i="1" dirty="0"/>
              <a:t>, and also the </a:t>
            </a:r>
            <a:r>
              <a:rPr lang="en-GB" sz="2000" b="1" i="1" dirty="0">
                <a:solidFill>
                  <a:srgbClr val="C00000"/>
                </a:solidFill>
              </a:rPr>
              <a:t>license of critical thinking</a:t>
            </a:r>
            <a:r>
              <a:rPr lang="en-GB" sz="2000" i="1" dirty="0"/>
              <a:t>, and I think it really helps….</a:t>
            </a:r>
          </a:p>
          <a:p>
            <a:r>
              <a:rPr lang="en-GB" sz="2000" i="1" dirty="0"/>
              <a:t>when I’m doing my MSC and because I have the training from EAP and I discover… I have a kind of </a:t>
            </a:r>
            <a:r>
              <a:rPr lang="en-GB" sz="2000" b="1" i="1" dirty="0">
                <a:solidFill>
                  <a:srgbClr val="C00000"/>
                </a:solidFill>
              </a:rPr>
              <a:t>confident to express in English</a:t>
            </a:r>
            <a:r>
              <a:rPr lang="en-GB" sz="2000" i="1" dirty="0"/>
              <a:t>, so it’s more, like, </a:t>
            </a:r>
            <a:r>
              <a:rPr lang="en-GB" sz="2000" b="1" i="1" dirty="0">
                <a:solidFill>
                  <a:srgbClr val="C00000"/>
                </a:solidFill>
              </a:rPr>
              <a:t>flexible</a:t>
            </a:r>
            <a:r>
              <a:rPr lang="en-GB" sz="2000" i="1" dirty="0"/>
              <a:t>, and </a:t>
            </a:r>
            <a:r>
              <a:rPr lang="en-GB" sz="2000" b="1" i="1" dirty="0">
                <a:solidFill>
                  <a:srgbClr val="C00000"/>
                </a:solidFill>
              </a:rPr>
              <a:t>more spontaneous </a:t>
            </a:r>
            <a:r>
              <a:rPr lang="en-GB" sz="2000" i="1" dirty="0"/>
              <a:t>in that case, I think, like, I don’t need to worry a lot about my English, so everything </a:t>
            </a:r>
            <a:r>
              <a:rPr lang="en-GB" sz="2000" b="1" i="1" dirty="0">
                <a:solidFill>
                  <a:srgbClr val="C00000"/>
                </a:solidFill>
              </a:rPr>
              <a:t>I just need to worry is about my theories</a:t>
            </a:r>
            <a:r>
              <a:rPr lang="en-GB" sz="2000" i="1" dirty="0"/>
              <a:t>, what I’ve learned, yeah.</a:t>
            </a:r>
          </a:p>
          <a:p>
            <a:r>
              <a:rPr lang="en-GB" sz="2000" i="1" dirty="0"/>
              <a:t>there is a </a:t>
            </a:r>
            <a:r>
              <a:rPr lang="en-GB" sz="2000" b="1" i="1" dirty="0">
                <a:solidFill>
                  <a:srgbClr val="C00000"/>
                </a:solidFill>
              </a:rPr>
              <a:t>student who </a:t>
            </a:r>
            <a:r>
              <a:rPr lang="en-GB" sz="2000" i="1" dirty="0"/>
              <a:t>passed the IELTS examination and </a:t>
            </a:r>
            <a:r>
              <a:rPr lang="en-GB" sz="2000" b="1" i="1" dirty="0">
                <a:solidFill>
                  <a:srgbClr val="C00000"/>
                </a:solidFill>
              </a:rPr>
              <a:t>came to the course directly</a:t>
            </a:r>
            <a:r>
              <a:rPr lang="en-GB" sz="2000" i="1" dirty="0"/>
              <a:t>, and the first time when she… came to class…, </a:t>
            </a:r>
            <a:r>
              <a:rPr lang="en-GB" sz="2000" b="1" i="1" dirty="0">
                <a:solidFill>
                  <a:srgbClr val="C00000"/>
                </a:solidFill>
              </a:rPr>
              <a:t>she’s really confused</a:t>
            </a:r>
            <a:r>
              <a:rPr lang="en-GB" sz="2000" i="1" dirty="0"/>
              <a:t>, …. she just didn’t know, like, </a:t>
            </a:r>
            <a:r>
              <a:rPr lang="en-GB" sz="2000" b="1" i="1" dirty="0">
                <a:solidFill>
                  <a:srgbClr val="C00000"/>
                </a:solidFill>
              </a:rPr>
              <a:t>what I should talk</a:t>
            </a:r>
            <a:r>
              <a:rPr lang="en-GB" sz="2000" i="1" dirty="0"/>
              <a:t>, and </a:t>
            </a:r>
            <a:r>
              <a:rPr lang="en-GB" sz="2000" b="1" i="1" dirty="0">
                <a:solidFill>
                  <a:srgbClr val="C00000"/>
                </a:solidFill>
              </a:rPr>
              <a:t>why they talk too much</a:t>
            </a:r>
            <a:r>
              <a:rPr lang="en-GB" sz="2000" i="1" dirty="0"/>
              <a:t>, … and later on, like, she discovered “wow, you read so much that not only you have understand concept, but also have </a:t>
            </a:r>
            <a:r>
              <a:rPr lang="en-GB" sz="2000" b="1" i="1" dirty="0">
                <a:solidFill>
                  <a:srgbClr val="C00000"/>
                </a:solidFill>
              </a:rPr>
              <a:t>… your own perspective, your own dispositions </a:t>
            </a:r>
            <a:r>
              <a:rPr lang="en-GB" sz="2000" i="1" dirty="0"/>
              <a:t>about certain things. So, I think that really, </a:t>
            </a:r>
            <a:r>
              <a:rPr lang="en-GB" sz="2000" b="1" i="1" dirty="0">
                <a:solidFill>
                  <a:srgbClr val="C00000"/>
                </a:solidFill>
              </a:rPr>
              <a:t>because of the help of EAP course, otherwise I don’t have this, kind of, preparations for doing my masters course</a:t>
            </a:r>
            <a:r>
              <a:rPr lang="en-GB" sz="2000" i="1" dirty="0"/>
              <a:t>.</a:t>
            </a:r>
          </a:p>
          <a:p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1831899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86385-F9AC-4F60-AAC0-114B159A3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717336"/>
          </a:xfrm>
        </p:spPr>
        <p:txBody>
          <a:bodyPr/>
          <a:lstStyle/>
          <a:p>
            <a:r>
              <a:rPr lang="en-GB" dirty="0"/>
              <a:t>Student Recommendations for tutors in 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82CA0-90DC-46C4-9189-583CB4B18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818526"/>
            <a:ext cx="9692216" cy="5039473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had various suggestions about classroom management and tutor behaviour which they felt would promote participation. </a:t>
            </a:r>
          </a:p>
          <a:p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up </a:t>
            </a:r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very small break-out groups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teacher joining in small group discussions; encourage different groups to exchange ideas</a:t>
            </a:r>
          </a:p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lighter out-of-class workload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e.g.“jigsaw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reading” 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allowing students to </a:t>
            </a:r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rehearse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their contributions in small groups before asking them to speak in plenary mode; </a:t>
            </a:r>
          </a:p>
          <a:p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nominating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students to respond; </a:t>
            </a:r>
          </a:p>
          <a:p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asking students to </a:t>
            </a:r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relate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content of the workshop to their </a:t>
            </a:r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 experience and context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questioning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non-threatening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ways; providing </a:t>
            </a:r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encouraging feedback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structuring discussion more tightly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allowing laptops to be open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as these can present a barrier to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1479943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764A-BACC-4767-8933-DC5E0C81F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recommendations</a:t>
            </a:r>
            <a:endParaRPr lang="en-GB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9B75-6234-402C-89C8-9D2CA4335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917578"/>
            <a:ext cx="9692216" cy="4208588"/>
          </a:xfrm>
        </p:spPr>
        <p:txBody>
          <a:bodyPr/>
          <a:lstStyle/>
          <a:p>
            <a:r>
              <a:rPr lang="en-GB" dirty="0"/>
              <a:t>More discussion / liaison between pre-sessional EAP course writers and teachers, and the Masters programme subject tutors and course writers.</a:t>
            </a:r>
          </a:p>
          <a:p>
            <a:pPr lvl="1"/>
            <a:r>
              <a:rPr lang="en-GB" dirty="0"/>
              <a:t>Findings from this and future studies passed on to help subject teachers understand more about overseas students’ expectations and experience.</a:t>
            </a:r>
          </a:p>
          <a:p>
            <a:pPr lvl="1"/>
            <a:r>
              <a:rPr lang="en-GB" dirty="0"/>
              <a:t>Regular tracking project findings passed on.</a:t>
            </a:r>
          </a:p>
          <a:p>
            <a:pPr lvl="1"/>
            <a:r>
              <a:rPr lang="en-GB" dirty="0"/>
              <a:t>Masters tutors pass on expectations of student participation in workshops to EAP course writers and tutors</a:t>
            </a:r>
          </a:p>
          <a:p>
            <a:pPr lvl="1"/>
            <a:r>
              <a:rPr lang="en-GB" dirty="0"/>
              <a:t>EAP tutors observe Masters workshops / Masters tutors observe EAP workshops</a:t>
            </a:r>
          </a:p>
          <a:p>
            <a:pPr lvl="1"/>
            <a:r>
              <a:rPr lang="en-GB" dirty="0"/>
              <a:t>Invite subject teachers to run workshops as part of pre-sessional programmes.</a:t>
            </a:r>
          </a:p>
          <a:p>
            <a:r>
              <a:rPr lang="en-GB" dirty="0"/>
              <a:t>Workshops for subject lecturers on encouraging workshop participation</a:t>
            </a:r>
          </a:p>
          <a:p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141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764A-BACC-4767-8933-DC5E0C81F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622300"/>
          </a:xfrm>
        </p:spPr>
        <p:txBody>
          <a:bodyPr/>
          <a:lstStyle/>
          <a:p>
            <a:b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br>
              <a:rPr lang="en-GB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9B75-6234-402C-89C8-9D2CA4335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924334"/>
            <a:ext cx="9692216" cy="4201831"/>
          </a:xfrm>
        </p:spPr>
        <p:txBody>
          <a:bodyPr/>
          <a:lstStyle/>
          <a:p>
            <a:r>
              <a:rPr lang="en-GB" sz="2000" dirty="0" err="1"/>
              <a:t>Bamfield</a:t>
            </a:r>
            <a:r>
              <a:rPr lang="en-GB" sz="2000" dirty="0"/>
              <a:t>, V. M. (2014). </a:t>
            </a:r>
            <a:r>
              <a:rPr lang="en-GB" sz="2000" i="1" dirty="0"/>
              <a:t>Chinese tertiary students’ Willingness to Communicate in English</a:t>
            </a:r>
            <a:r>
              <a:rPr lang="en-GB" sz="2000" dirty="0"/>
              <a:t>. PhD thesis, De Montfort University.</a:t>
            </a:r>
          </a:p>
          <a:p>
            <a:r>
              <a:rPr lang="en-GB" sz="2000" dirty="0"/>
              <a:t>Benson, C., C. Holden and M. Maclean (2017) ‘Evaluation of a Pre-sessional ESAP course for TESOL and Language Teaching Masters programmes: Perceptions and Performance'. Presented at Evaluating the Effectiveness of EAP. BALEAP Professional Issues Meeting. ELE, University of Edinburgh. 18 March 2017. </a:t>
            </a:r>
          </a:p>
          <a:p>
            <a:r>
              <a:rPr lang="en-GB" sz="2000" dirty="0"/>
              <a:t>Green, C. (2016) ‘Time to talk about talking? : A qualitative study of the factors affecting non-native English speaking students’ levels of participation in seminar discussion groups and cross-cultural group work on taught Masters programmes in a UK university and the impact upon the experiences of native English speaking students’. Unpublished MSc (TESOL) dissertation, University of Edinburgh. </a:t>
            </a:r>
          </a:p>
          <a:p>
            <a:r>
              <a:rPr lang="en-GB" sz="2000" dirty="0"/>
              <a:t>Jones, J. (1999) ‘From silence to talk: Cross-cultural ideas on students’ participation in academic group discussion. </a:t>
            </a:r>
            <a:r>
              <a:rPr lang="en-GB" sz="2000" i="1" dirty="0"/>
              <a:t>English for Specific Purposes </a:t>
            </a:r>
            <a:r>
              <a:rPr lang="en-GB" sz="2000" dirty="0"/>
              <a:t>18:3 (243-259) </a:t>
            </a:r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0130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DC63C-AECE-4999-BA13-5A8B65F7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824267"/>
          </a:xfrm>
        </p:spPr>
        <p:txBody>
          <a:bodyPr/>
          <a:lstStyle/>
          <a:p>
            <a:r>
              <a:rPr lang="en-GB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7231F-3DA8-4EA2-9BF7-9D90D9EC8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899822"/>
            <a:ext cx="9692216" cy="4545366"/>
          </a:xfrm>
        </p:spPr>
        <p:txBody>
          <a:bodyPr/>
          <a:lstStyle/>
          <a:p>
            <a:r>
              <a:rPr lang="en-GB" dirty="0"/>
              <a:t>We wish to thank the Principal’s Teaching Award (University of Edinburgh) for funding the recruitment of research assistants, and digital services.</a:t>
            </a:r>
          </a:p>
          <a:p>
            <a:r>
              <a:rPr lang="en-GB" dirty="0"/>
              <a:t>We would like to express our thanks and indebtedness to our team-mates:</a:t>
            </a:r>
            <a:br>
              <a:rPr lang="en-GB" dirty="0"/>
            </a:br>
            <a:r>
              <a:rPr lang="en-GB" dirty="0"/>
              <a:t>Joan Cutting and Seongsook Choi (Moray House School of Education, University of Edinburgh)</a:t>
            </a:r>
            <a:br>
              <a:rPr lang="en-GB" dirty="0"/>
            </a:br>
            <a:r>
              <a:rPr lang="en-GB" dirty="0"/>
              <a:t>Camilla Green (English Language Education, University of Edinburgh)</a:t>
            </a:r>
            <a:br>
              <a:rPr lang="en-GB" dirty="0"/>
            </a:br>
            <a:r>
              <a:rPr lang="en-GB" dirty="0"/>
              <a:t>Alice Shan and Kay El-</a:t>
            </a:r>
            <a:r>
              <a:rPr lang="en-GB" dirty="0" err="1"/>
              <a:t>Wakai</a:t>
            </a:r>
            <a:r>
              <a:rPr lang="en-GB" dirty="0"/>
              <a:t> (research assistants)</a:t>
            </a:r>
          </a:p>
          <a:p>
            <a:r>
              <a:rPr lang="en-GB" dirty="0"/>
              <a:t>And of course all of the students and staff who </a:t>
            </a:r>
            <a:r>
              <a:rPr lang="en-GB"/>
              <a:t>participated in </a:t>
            </a:r>
            <a:r>
              <a:rPr lang="en-GB" dirty="0"/>
              <a:t>the study.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However, any shortcomings in this presentation are entirely ours (Cathy and Cathy)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905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764A-BACC-4767-8933-DC5E0C81F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622300"/>
          </a:xfrm>
        </p:spPr>
        <p:txBody>
          <a:bodyPr/>
          <a:lstStyle/>
          <a:p>
            <a:b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br>
              <a:rPr lang="en-GB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9B75-6234-402C-89C8-9D2CA4335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856096"/>
            <a:ext cx="9692216" cy="4270069"/>
          </a:xfrm>
        </p:spPr>
        <p:txBody>
          <a:bodyPr/>
          <a:lstStyle/>
          <a:p>
            <a:r>
              <a:rPr lang="en-GB" sz="2000" dirty="0" err="1"/>
              <a:t>Karas</a:t>
            </a:r>
            <a:r>
              <a:rPr lang="en-GB" sz="2000" dirty="0"/>
              <a:t>, M. (2017) Turn-taking and silent learning during open class discussions. </a:t>
            </a:r>
            <a:r>
              <a:rPr lang="en-GB" sz="2000" i="1" dirty="0"/>
              <a:t>ELT Journal </a:t>
            </a:r>
            <a:r>
              <a:rPr lang="en-GB" sz="2000" dirty="0"/>
              <a:t>71:1 (13 – 23) </a:t>
            </a:r>
          </a:p>
          <a:p>
            <a:r>
              <a:rPr lang="en-GB" sz="2000" dirty="0"/>
              <a:t>Liu, M., &amp; Jackson, J. (2008) An exploration of Chinese EFL learners’ unwillingness to communicate and foreign language anxiety. </a:t>
            </a:r>
            <a:r>
              <a:rPr lang="en-GB" sz="2000" i="1" dirty="0"/>
              <a:t>The Modern Language Journal</a:t>
            </a:r>
            <a:r>
              <a:rPr lang="en-GB" sz="2000" dirty="0"/>
              <a:t> </a:t>
            </a:r>
            <a:r>
              <a:rPr lang="en-GB" sz="2000" i="1" dirty="0"/>
              <a:t>92</a:t>
            </a:r>
            <a:r>
              <a:rPr lang="en-GB" sz="2000" dirty="0"/>
              <a:t>:1 (71–86) </a:t>
            </a:r>
          </a:p>
          <a:p>
            <a:r>
              <a:rPr lang="en-GB" sz="2000" dirty="0"/>
              <a:t>Macintyre, P. (2007) ‘Willingness to communicate in the second language: Understanding the decision to speak as a volitional process’. </a:t>
            </a:r>
            <a:r>
              <a:rPr lang="en-GB" sz="2000" i="1" dirty="0"/>
              <a:t>The Modern Language Journal </a:t>
            </a:r>
            <a:r>
              <a:rPr lang="en-GB" sz="2000" dirty="0"/>
              <a:t>91:4 (564-576) </a:t>
            </a:r>
          </a:p>
          <a:p>
            <a:r>
              <a:rPr lang="en-GB" sz="2000" dirty="0"/>
              <a:t>Morita, N. (2004) ‘Negotiating participation and identity in second language communities’. </a:t>
            </a:r>
            <a:r>
              <a:rPr lang="en-GB" sz="2000" i="1" dirty="0"/>
              <a:t>TESOL Quarterly </a:t>
            </a:r>
            <a:r>
              <a:rPr lang="en-GB" sz="2000" dirty="0"/>
              <a:t>38:4 (573-603) </a:t>
            </a:r>
          </a:p>
          <a:p>
            <a:r>
              <a:rPr lang="en-GB" sz="2000" dirty="0"/>
              <a:t> Pearson, W. S. (2020) The effectiveness of pre-sessional EAP programmes in UK higher education: a review of the evidence. </a:t>
            </a:r>
            <a:r>
              <a:rPr lang="en-GB" sz="2000" i="1" dirty="0"/>
              <a:t>Review of Education</a:t>
            </a:r>
            <a:r>
              <a:rPr lang="en-GB" sz="2000" dirty="0"/>
              <a:t> 8:2 (420–447)</a:t>
            </a:r>
          </a:p>
        </p:txBody>
      </p:sp>
    </p:spTree>
    <p:extLst>
      <p:ext uri="{BB962C8B-B14F-4D97-AF65-F5344CB8AC3E}">
        <p14:creationId xmlns:p14="http://schemas.microsoft.com/office/powerpoint/2010/main" val="1200735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764A-BACC-4767-8933-DC5E0C81F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622300"/>
          </a:xfrm>
        </p:spPr>
        <p:txBody>
          <a:bodyPr/>
          <a:lstStyle/>
          <a:p>
            <a:b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br>
              <a:rPr lang="en-GB" sz="24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9B75-6234-402C-89C8-9D2CA4335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060812"/>
            <a:ext cx="9692216" cy="4065353"/>
          </a:xfrm>
        </p:spPr>
        <p:txBody>
          <a:bodyPr/>
          <a:lstStyle/>
          <a:p>
            <a:r>
              <a:rPr lang="en-GB" sz="2000" dirty="0"/>
              <a:t>Phan Le Ha and </a:t>
            </a:r>
            <a:r>
              <a:rPr lang="en-GB" sz="2000" dirty="0" err="1"/>
              <a:t>Binghui</a:t>
            </a:r>
            <a:r>
              <a:rPr lang="en-GB" sz="2000" dirty="0"/>
              <a:t> Li (2014) ‘Silence as right, choice, resistance and strategy among Chinese ‘Me Generation’ students: implications for pedagogy’, </a:t>
            </a:r>
            <a:r>
              <a:rPr lang="en-GB" sz="2000" i="1" dirty="0"/>
              <a:t>Discourse: Studies in the Cultural Politics of Education</a:t>
            </a:r>
            <a:r>
              <a:rPr lang="en-GB" sz="2000" dirty="0"/>
              <a:t> 35:2 (233-248)</a:t>
            </a:r>
          </a:p>
          <a:p>
            <a:r>
              <a:rPr lang="en-GB" sz="2000" dirty="0"/>
              <a:t>Tatar, S. (2005) ‘Why keep silent? The classroom participation experiences of non-native-English speaking students’ </a:t>
            </a:r>
            <a:r>
              <a:rPr lang="en-GB" sz="2000" i="1" dirty="0"/>
              <a:t>Language and Intercultural Communication</a:t>
            </a:r>
            <a:r>
              <a:rPr lang="en-GB" sz="2000" dirty="0"/>
              <a:t> 5:3 (284-293) </a:t>
            </a:r>
          </a:p>
          <a:p>
            <a:r>
              <a:rPr lang="en-GB" sz="2000" dirty="0"/>
              <a:t>Wells, G. (1999) </a:t>
            </a:r>
            <a:r>
              <a:rPr lang="en-GB" sz="2000" i="1" dirty="0"/>
              <a:t>Dialogic Enquiry: toward a sociocultural practice and theory of education. </a:t>
            </a:r>
            <a:r>
              <a:rPr lang="en-GB" sz="2000" dirty="0"/>
              <a:t>Cambridge: CUP. </a:t>
            </a:r>
          </a:p>
          <a:p>
            <a:r>
              <a:rPr lang="en-GB" sz="2000" dirty="0"/>
              <a:t> Yates, L. and Nguyen, T.Q.T. (2012) ‘Beyond a discourse of deficit: the meaning of silence in the international classroom. </a:t>
            </a:r>
            <a:r>
              <a:rPr lang="en-GB" sz="2000" i="1" dirty="0"/>
              <a:t>The International Education Journal: Comparative Perspectives </a:t>
            </a:r>
            <a:r>
              <a:rPr lang="en-GB" sz="2000" dirty="0"/>
              <a:t>11:1 (22-34)</a:t>
            </a:r>
            <a:endParaRPr lang="en-GB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889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EEF9-579D-4E23-8804-0EF19A33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Origin of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1A1B5-7909-4A0E-9583-6F0D2E989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EAP pre-sessional </a:t>
            </a:r>
            <a:r>
              <a:rPr lang="en-GB" dirty="0">
                <a:sym typeface="Wingdings" panose="05000000000000000000" pitchFamily="2" charset="2"/>
              </a:rPr>
              <a:t> Masters programmes</a:t>
            </a:r>
          </a:p>
          <a:p>
            <a:r>
              <a:rPr lang="en-GB" dirty="0">
                <a:sym typeface="Wingdings" panose="05000000000000000000" pitchFamily="2" charset="2"/>
              </a:rPr>
              <a:t>Anecdotally: often lively  very quiet</a:t>
            </a:r>
            <a:br>
              <a:rPr lang="en-GB" dirty="0">
                <a:sym typeface="Wingdings" panose="05000000000000000000" pitchFamily="2" charset="2"/>
              </a:rPr>
            </a:br>
            <a:endParaRPr lang="en-GB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Do students participate </a:t>
            </a:r>
            <a:r>
              <a:rPr lang="en-GB" b="1" dirty="0"/>
              <a:t>more</a:t>
            </a:r>
            <a:r>
              <a:rPr lang="en-GB" dirty="0"/>
              <a:t> in EAP classes than in Masters programme workshops? If so, why?</a:t>
            </a:r>
          </a:p>
          <a:p>
            <a:pPr marL="0" indent="0">
              <a:buNone/>
            </a:pPr>
            <a:r>
              <a:rPr lang="en-GB" dirty="0"/>
              <a:t>Do they participate </a:t>
            </a:r>
            <a:r>
              <a:rPr lang="en-GB" b="1" dirty="0"/>
              <a:t>differently</a:t>
            </a:r>
            <a:r>
              <a:rPr lang="en-GB" dirty="0"/>
              <a:t>? If so, why?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</a:t>
            </a:r>
            <a:r>
              <a:rPr lang="en-GB" i="1" dirty="0"/>
              <a:t>If so, does it matter? And if so, is there anything we can we do about it?)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150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54066-F43C-44C6-AB03-045A35BE1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Literature about students’ participation in workshops / seminars when studying abroad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A7781-7437-4C6A-8957-1A66F25CD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166940"/>
            <a:ext cx="9692216" cy="4145083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/>
              <a:t>Plenty about aspects of workshop participation:</a:t>
            </a:r>
          </a:p>
          <a:p>
            <a:r>
              <a:rPr lang="en-GB" sz="2000" dirty="0"/>
              <a:t>Willingness to communicate (</a:t>
            </a:r>
            <a:r>
              <a:rPr lang="en-GB" sz="2000" dirty="0" err="1"/>
              <a:t>eg</a:t>
            </a:r>
            <a:r>
              <a:rPr lang="en-GB" sz="2000" dirty="0"/>
              <a:t> </a:t>
            </a:r>
            <a:r>
              <a:rPr lang="en-GB" sz="2000" dirty="0" err="1"/>
              <a:t>Bamfield</a:t>
            </a:r>
            <a:r>
              <a:rPr lang="en-GB" sz="2000" dirty="0"/>
              <a:t>, 2017; Liu &amp; Jackson, 2008; Macintyre, 2007)</a:t>
            </a:r>
          </a:p>
          <a:p>
            <a:r>
              <a:rPr lang="en-GB" sz="2000" dirty="0"/>
              <a:t>Reticence among students studying abroad (</a:t>
            </a:r>
            <a:r>
              <a:rPr lang="en-GB" sz="2000" dirty="0" err="1"/>
              <a:t>eg</a:t>
            </a:r>
            <a:r>
              <a:rPr lang="en-GB" sz="2000" dirty="0"/>
              <a:t> Green, 2016; Phan Le Ha and </a:t>
            </a:r>
            <a:r>
              <a:rPr lang="en-GB" sz="2000" dirty="0" err="1"/>
              <a:t>Binghui</a:t>
            </a:r>
            <a:r>
              <a:rPr lang="en-GB" sz="2000" dirty="0"/>
              <a:t> Li, 2014; Morita, 2004; Yates and Nguyen, 2012; Tatar, 2005) </a:t>
            </a:r>
          </a:p>
          <a:p>
            <a:r>
              <a:rPr lang="en-GB" sz="2000" dirty="0"/>
              <a:t>Non-verbal participation (</a:t>
            </a:r>
            <a:r>
              <a:rPr lang="en-GB" sz="2000" dirty="0" err="1"/>
              <a:t>eg</a:t>
            </a:r>
            <a:r>
              <a:rPr lang="en-GB" sz="2000" dirty="0"/>
              <a:t> Tatar, 2005)</a:t>
            </a:r>
          </a:p>
          <a:p>
            <a:r>
              <a:rPr lang="en-GB" sz="2000" dirty="0"/>
              <a:t>Other cultural aspects, </a:t>
            </a:r>
            <a:r>
              <a:rPr lang="en-GB" sz="2000" dirty="0" err="1"/>
              <a:t>eg</a:t>
            </a:r>
            <a:r>
              <a:rPr lang="en-GB" sz="2000" dirty="0"/>
              <a:t> culture shock (</a:t>
            </a:r>
            <a:r>
              <a:rPr lang="en-GB" sz="2000" dirty="0" err="1"/>
              <a:t>eg</a:t>
            </a:r>
            <a:r>
              <a:rPr lang="en-GB" sz="2000" dirty="0"/>
              <a:t> </a:t>
            </a:r>
            <a:r>
              <a:rPr lang="en-GB" sz="2000" dirty="0" err="1"/>
              <a:t>Karas</a:t>
            </a:r>
            <a:r>
              <a:rPr lang="en-GB" sz="2000" dirty="0"/>
              <a:t>, 2017)</a:t>
            </a:r>
          </a:p>
          <a:p>
            <a:r>
              <a:rPr lang="en-GB" sz="2000" dirty="0"/>
              <a:t>Benefits of engagement in collaborative dialogue (</a:t>
            </a:r>
            <a:r>
              <a:rPr lang="en-GB" sz="2000" dirty="0" err="1"/>
              <a:t>eg</a:t>
            </a:r>
            <a:r>
              <a:rPr lang="en-GB" sz="2000" dirty="0"/>
              <a:t> Jones, 1999;  Benson et al, 2017; Wells, 1999)</a:t>
            </a:r>
          </a:p>
          <a:p>
            <a:r>
              <a:rPr lang="en-GB" sz="2000" dirty="0"/>
              <a:t>Effects of non-participation on others (</a:t>
            </a:r>
            <a:r>
              <a:rPr lang="en-GB" sz="2000" dirty="0" err="1"/>
              <a:t>eg</a:t>
            </a:r>
            <a:r>
              <a:rPr lang="en-GB" sz="2000" dirty="0"/>
              <a:t> Green, 2016)</a:t>
            </a:r>
          </a:p>
          <a:p>
            <a:pPr marL="0" indent="0">
              <a:buNone/>
            </a:pPr>
            <a:r>
              <a:rPr lang="en-GB" sz="2000" b="1" dirty="0"/>
              <a:t>Evaluation of how effectively EAP prepares students for Master’s study </a:t>
            </a:r>
            <a:r>
              <a:rPr lang="en-GB" sz="2000" dirty="0"/>
              <a:t>(</a:t>
            </a:r>
            <a:r>
              <a:rPr lang="en-GB" sz="2000" dirty="0" err="1"/>
              <a:t>eg</a:t>
            </a:r>
            <a:r>
              <a:rPr lang="en-GB" sz="2000" dirty="0"/>
              <a:t> Pearson, 2020)</a:t>
            </a:r>
          </a:p>
          <a:p>
            <a:pPr marL="0" indent="0">
              <a:buNone/>
            </a:pPr>
            <a:r>
              <a:rPr lang="en-GB" sz="2000" b="1" dirty="0"/>
              <a:t>No study comparing participation in discussions on EAP and Master’s courses</a:t>
            </a:r>
          </a:p>
        </p:txBody>
      </p:sp>
    </p:spTree>
    <p:extLst>
      <p:ext uri="{BB962C8B-B14F-4D97-AF65-F5344CB8AC3E}">
        <p14:creationId xmlns:p14="http://schemas.microsoft.com/office/powerpoint/2010/main" val="50588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54066-F43C-44C6-AB03-045A35BE1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Reasons cited by international students for their lower levels of participation in Masters programme seminars when compared to L1 English speakers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A7781-7437-4C6A-8957-1A66F25CD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L1 English speaker accents and use of idioms</a:t>
            </a:r>
          </a:p>
          <a:p>
            <a:r>
              <a:rPr lang="en-GB" dirty="0"/>
              <a:t>Fear of revealing ignorance of content</a:t>
            </a:r>
          </a:p>
          <a:p>
            <a:r>
              <a:rPr lang="en-GB" dirty="0"/>
              <a:t>L1 English speaker domination</a:t>
            </a:r>
          </a:p>
          <a:p>
            <a:r>
              <a:rPr lang="en-GB" dirty="0"/>
              <a:t>Perception that L1 speakers failed to respect the views of international students and to understand and accommodate to the difficulties they face</a:t>
            </a:r>
          </a:p>
          <a:p>
            <a:r>
              <a:rPr lang="en-GB" dirty="0"/>
              <a:t>The cultural perception that questioning and voicing personal opinions about academic theories wasted valuable class time</a:t>
            </a:r>
          </a:p>
          <a:p>
            <a:r>
              <a:rPr lang="en-GB" dirty="0"/>
              <a:t>The waning of initial enthusiasm due to workload</a:t>
            </a:r>
          </a:p>
          <a:p>
            <a:r>
              <a:rPr lang="en-GB" dirty="0"/>
              <a:t>Difficulty of required reading</a:t>
            </a:r>
          </a:p>
          <a:p>
            <a:r>
              <a:rPr lang="en-GB" dirty="0"/>
              <a:t>Perception that teacher should “know the answers”               (Green, 2016).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 study comparing EAP and Masters</a:t>
            </a:r>
          </a:p>
        </p:txBody>
      </p:sp>
    </p:spTree>
    <p:extLst>
      <p:ext uri="{BB962C8B-B14F-4D97-AF65-F5344CB8AC3E}">
        <p14:creationId xmlns:p14="http://schemas.microsoft.com/office/powerpoint/2010/main" val="381263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54066-F43C-44C6-AB03-045A35BE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899"/>
            <a:ext cx="9692216" cy="1653333"/>
          </a:xfrm>
        </p:spPr>
        <p:txBody>
          <a:bodyPr/>
          <a:lstStyle/>
          <a:p>
            <a:r>
              <a:rPr lang="en-GB" dirty="0"/>
              <a:t>Other reasons for reticence cited in this body of literature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A7781-7437-4C6A-8957-1A66F25CD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911151"/>
            <a:ext cx="9692216" cy="3215014"/>
          </a:xfrm>
        </p:spPr>
        <p:txBody>
          <a:bodyPr/>
          <a:lstStyle/>
          <a:p>
            <a:r>
              <a:rPr lang="en-GB" dirty="0"/>
              <a:t>Limited language proficiency (</a:t>
            </a:r>
            <a:r>
              <a:rPr lang="en-GB" dirty="0" err="1"/>
              <a:t>eg</a:t>
            </a:r>
            <a:r>
              <a:rPr lang="en-GB" dirty="0"/>
              <a:t> </a:t>
            </a:r>
            <a:r>
              <a:rPr lang="en-GB" dirty="0" err="1"/>
              <a:t>Karas</a:t>
            </a:r>
            <a:r>
              <a:rPr lang="en-GB" dirty="0"/>
              <a:t>, 2017)</a:t>
            </a:r>
          </a:p>
          <a:p>
            <a:r>
              <a:rPr lang="en-GB" dirty="0"/>
              <a:t>Different cultural norms and expectations (</a:t>
            </a:r>
            <a:r>
              <a:rPr lang="en-GB" dirty="0" err="1"/>
              <a:t>eg</a:t>
            </a:r>
            <a:r>
              <a:rPr lang="en-GB" dirty="0"/>
              <a:t> Jones, 1999)</a:t>
            </a:r>
          </a:p>
          <a:p>
            <a:r>
              <a:rPr lang="en-GB" dirty="0"/>
              <a:t>Reticence as a way for students to preserve their own identity and culture (</a:t>
            </a:r>
            <a:r>
              <a:rPr lang="en-GB" dirty="0" err="1"/>
              <a:t>eg</a:t>
            </a:r>
            <a:r>
              <a:rPr lang="en-GB" dirty="0"/>
              <a:t> Morita, 2004)</a:t>
            </a:r>
          </a:p>
          <a:p>
            <a:r>
              <a:rPr lang="en-GB" dirty="0"/>
              <a:t>Reticence as a way of discreetly showing disapproval or resistance (</a:t>
            </a:r>
            <a:r>
              <a:rPr lang="en-GB" dirty="0" err="1"/>
              <a:t>eg</a:t>
            </a:r>
            <a:r>
              <a:rPr lang="en-GB" dirty="0"/>
              <a:t> Phan Le Ha and </a:t>
            </a:r>
            <a:r>
              <a:rPr lang="en-GB" dirty="0" err="1"/>
              <a:t>Binghui</a:t>
            </a:r>
            <a:r>
              <a:rPr lang="en-GB" dirty="0"/>
              <a:t> Li, 2014)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(Suggested by students themselves, and posited by researchers)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21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54066-F43C-44C6-AB03-045A35BE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1765300"/>
          </a:xfrm>
        </p:spPr>
        <p:txBody>
          <a:bodyPr/>
          <a:lstStyle/>
          <a:p>
            <a:r>
              <a:rPr lang="en-GB" sz="3600" b="1" dirty="0"/>
              <a:t>“More engagement means more good memories”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A7781-7437-4C6A-8957-1A66F25CD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2743200"/>
            <a:ext cx="9692216" cy="3832261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Our research is based on the assumption that students want to participate in class discussions, and that they feel they benefit from them. 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dirty="0"/>
              <a:t>We can use the reasons that students give for speaking or remaining silent in discussions:</a:t>
            </a:r>
          </a:p>
          <a:p>
            <a:r>
              <a:rPr lang="en-GB" dirty="0"/>
              <a:t>to help us understand why there appear to be differences in their levels of oral participation during their EAP pre-</a:t>
            </a:r>
            <a:r>
              <a:rPr lang="en-GB" dirty="0" err="1"/>
              <a:t>sessionals</a:t>
            </a:r>
            <a:r>
              <a:rPr lang="en-GB" dirty="0"/>
              <a:t> and Masters programmes</a:t>
            </a:r>
          </a:p>
          <a:p>
            <a:r>
              <a:rPr lang="en-GB" dirty="0"/>
              <a:t>to consider ways in which students can be encouraged to speak more in their Masters classes.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960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8350-DB09-4EB2-823D-37067B0E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1001902"/>
          </a:xfrm>
        </p:spPr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B8A76-2284-4FF6-9222-91EA4B6FD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979802"/>
            <a:ext cx="9692216" cy="4677852"/>
          </a:xfrm>
        </p:spPr>
        <p:txBody>
          <a:bodyPr/>
          <a:lstStyle/>
          <a:p>
            <a:r>
              <a:rPr lang="en-GB" dirty="0"/>
              <a:t>2 recorded classroom observations of volunteers: EAP and Masters workshops.  Conversation analysis (not completed)</a:t>
            </a:r>
          </a:p>
          <a:p>
            <a:r>
              <a:rPr lang="en-GB" dirty="0"/>
              <a:t>Follow-up 2-stage interviews:</a:t>
            </a:r>
          </a:p>
          <a:p>
            <a:pPr lvl="1"/>
            <a:r>
              <a:rPr lang="en-GB" sz="2400" dirty="0"/>
              <a:t>General, semi-structured </a:t>
            </a:r>
          </a:p>
          <a:p>
            <a:pPr lvl="1"/>
            <a:r>
              <a:rPr lang="en-GB" sz="2400" dirty="0"/>
              <a:t>Adapted stimulated recall using video- recordings</a:t>
            </a:r>
          </a:p>
          <a:p>
            <a:pPr lvl="1"/>
            <a:r>
              <a:rPr lang="en-GB" sz="2400" dirty="0"/>
              <a:t>Thematic analysis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1800" dirty="0"/>
              <a:t>Limitations</a:t>
            </a:r>
          </a:p>
          <a:p>
            <a:r>
              <a:rPr lang="en-GB" sz="1800" dirty="0"/>
              <a:t>Attrition (12 participants dwindled to 5)</a:t>
            </a:r>
          </a:p>
          <a:p>
            <a:r>
              <a:rPr lang="en-GB" sz="1800" dirty="0"/>
              <a:t>Logistics (recording Masters programme workshops)</a:t>
            </a:r>
          </a:p>
          <a:p>
            <a:r>
              <a:rPr lang="en-GB" sz="1800" dirty="0"/>
              <a:t>Technical (quality of recording)</a:t>
            </a:r>
          </a:p>
          <a:p>
            <a:r>
              <a:rPr lang="en-GB" sz="1800" dirty="0"/>
              <a:t>Time lapse between recording EAP classes and interviews</a:t>
            </a:r>
          </a:p>
        </p:txBody>
      </p:sp>
    </p:spTree>
    <p:extLst>
      <p:ext uri="{BB962C8B-B14F-4D97-AF65-F5344CB8AC3E}">
        <p14:creationId xmlns:p14="http://schemas.microsoft.com/office/powerpoint/2010/main" val="4156852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8858-511F-4A3A-822E-4F085D21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84" y="977900"/>
            <a:ext cx="9692216" cy="696788"/>
          </a:xfrm>
        </p:spPr>
        <p:txBody>
          <a:bodyPr/>
          <a:lstStyle/>
          <a:p>
            <a:b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j-cs"/>
              </a:rPr>
            </a:b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  <a:cs typeface="+mj-cs"/>
              </a:rPr>
              <a:t>Findings: </a:t>
            </a:r>
            <a:r>
              <a:rPr lang="en-GB" b="1" dirty="0"/>
              <a:t>Students’ conceptualisations of “participation”: verbal</a:t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97D7C-F077-4186-8883-2C495380C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184" y="1674688"/>
            <a:ext cx="9692216" cy="4890499"/>
          </a:xfrm>
        </p:spPr>
        <p:txBody>
          <a:bodyPr/>
          <a:lstStyle/>
          <a:p>
            <a:pPr lvl="1"/>
            <a:r>
              <a:rPr lang="en-GB" sz="2000" b="1" dirty="0">
                <a:solidFill>
                  <a:srgbClr val="C00000"/>
                </a:solidFill>
              </a:rPr>
              <a:t>Contributing</a:t>
            </a:r>
            <a:r>
              <a:rPr lang="en-GB" sz="2000" dirty="0"/>
              <a:t> to the class: </a:t>
            </a:r>
            <a:r>
              <a:rPr lang="en-GB" sz="2000" i="1" dirty="0"/>
              <a:t>If there were two students in the class and one is </a:t>
            </a:r>
            <a:r>
              <a:rPr lang="en-GB" sz="2000" b="1" i="1" dirty="0">
                <a:solidFill>
                  <a:srgbClr val="C00000"/>
                </a:solidFill>
              </a:rPr>
              <a:t>not showing any response </a:t>
            </a:r>
            <a:r>
              <a:rPr lang="en-GB" sz="2000" i="1" dirty="0"/>
              <a:t>to the teacher, what the teacher is saying, then </a:t>
            </a:r>
            <a:r>
              <a:rPr lang="en-GB" sz="2000" b="1" i="1" dirty="0">
                <a:solidFill>
                  <a:srgbClr val="C00000"/>
                </a:solidFill>
              </a:rPr>
              <a:t>probably he or she is not listening </a:t>
            </a:r>
            <a:r>
              <a:rPr lang="en-GB" sz="2000" i="1" dirty="0"/>
              <a:t>or not paying attention. But if a student is </a:t>
            </a:r>
            <a:r>
              <a:rPr lang="en-GB" sz="2000" b="1" i="1" dirty="0">
                <a:solidFill>
                  <a:srgbClr val="C00000"/>
                </a:solidFill>
              </a:rPr>
              <a:t>constantly asking questions and discuss with class mates and interact with the teacher then for sure the student is making use of the class.</a:t>
            </a:r>
            <a:endParaRPr lang="en-GB" sz="2000" dirty="0"/>
          </a:p>
          <a:p>
            <a:pPr lvl="1"/>
            <a:r>
              <a:rPr lang="en-GB" sz="2000" b="1" dirty="0">
                <a:solidFill>
                  <a:srgbClr val="C00000"/>
                </a:solidFill>
              </a:rPr>
              <a:t>Interacting </a:t>
            </a:r>
            <a:r>
              <a:rPr lang="en-GB" sz="2000" dirty="0"/>
              <a:t>with peers: </a:t>
            </a:r>
            <a:r>
              <a:rPr lang="en-GB" sz="2000" i="1" dirty="0"/>
              <a:t>All students </a:t>
            </a:r>
            <a:r>
              <a:rPr lang="en-GB" sz="2000" b="1" i="1" dirty="0">
                <a:solidFill>
                  <a:srgbClr val="C00000"/>
                </a:solidFill>
              </a:rPr>
              <a:t>participating in group discussion</a:t>
            </a:r>
          </a:p>
          <a:p>
            <a:pPr lvl="1"/>
            <a:r>
              <a:rPr lang="en-GB" sz="2000" b="1" dirty="0">
                <a:solidFill>
                  <a:srgbClr val="C00000"/>
                </a:solidFill>
              </a:rPr>
              <a:t>Actively initiating vs waiting to be asked</a:t>
            </a:r>
            <a:r>
              <a:rPr lang="en-GB" sz="2000" dirty="0"/>
              <a:t>: </a:t>
            </a:r>
            <a:r>
              <a:rPr lang="en-GB" sz="2000" i="1" dirty="0"/>
              <a:t>if the teacher asks you to do something, like, ‘Please answer this question.’ I think, yes, this could be counted as participation, but this could be counted as negative participation</a:t>
            </a:r>
            <a:r>
              <a:rPr lang="en-GB" sz="2000" dirty="0"/>
              <a:t> </a:t>
            </a:r>
          </a:p>
          <a:p>
            <a:pPr lvl="1"/>
            <a:r>
              <a:rPr lang="en-GB" sz="2000" i="1" dirty="0"/>
              <a:t>If I just merely listen to the teachers, … I may start to feel, like, what I should eat for dinner, and what YouTube channels I should watch, … and I may get lost.  I think </a:t>
            </a:r>
            <a:r>
              <a:rPr lang="en-GB" sz="2000" b="1" i="1" dirty="0">
                <a:solidFill>
                  <a:srgbClr val="C00000"/>
                </a:solidFill>
              </a:rPr>
              <a:t>participate actively is, like, helps me more to think</a:t>
            </a:r>
            <a:r>
              <a:rPr lang="en-GB" sz="2000" i="1" dirty="0"/>
              <a:t>……to </a:t>
            </a:r>
            <a:r>
              <a:rPr lang="en-GB" sz="2000" b="1" i="1" dirty="0">
                <a:solidFill>
                  <a:srgbClr val="C00000"/>
                </a:solidFill>
              </a:rPr>
              <a:t>comprehend</a:t>
            </a:r>
            <a:r>
              <a:rPr lang="en-GB" sz="2000" i="1" dirty="0"/>
              <a:t> what the concept really is.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960275"/>
      </p:ext>
    </p:extLst>
  </p:cSld>
  <p:clrMapOvr>
    <a:masterClrMapping/>
  </p:clrMapOvr>
</p:sld>
</file>

<file path=ppt/theme/theme1.xml><?xml version="1.0" encoding="utf-8"?>
<a:theme xmlns:a="http://schemas.openxmlformats.org/drawingml/2006/main" name="pres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13EA8604C02C479E8BADB0339E0A79" ma:contentTypeVersion="4" ma:contentTypeDescription="Create a new document." ma:contentTypeScope="" ma:versionID="f4da7671572dfc7ccc279df6ed29b29c">
  <xsd:schema xmlns:xsd="http://www.w3.org/2001/XMLSchema" xmlns:xs="http://www.w3.org/2001/XMLSchema" xmlns:p="http://schemas.microsoft.com/office/2006/metadata/properties" xmlns:ns2="05d32310-a793-410f-98e7-7a779edae41d" targetNamespace="http://schemas.microsoft.com/office/2006/metadata/properties" ma:root="true" ma:fieldsID="f7e43803ac48546706104527be37016a" ns2:_="">
    <xsd:import namespace="05d32310-a793-410f-98e7-7a779edae4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d32310-a793-410f-98e7-7a779edae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6DCB84-2F37-4AA3-8430-F7575C7F34F5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05d32310-a793-410f-98e7-7a779edae41d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4AA18BC-1C13-4252-A499-8684D866F2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d32310-a793-410f-98e7-7a779edae4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1C7B01-B511-4C0C-A13A-A84E505BA0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2701</TotalTime>
  <Words>3086</Words>
  <Application>Microsoft Office PowerPoint</Application>
  <PresentationFormat>Widescreen</PresentationFormat>
  <Paragraphs>154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pres6</vt:lpstr>
      <vt:lpstr> International Post-graduates’  Classroom Participation: on Pre-sessional Courses and on Master’s Programmes.   Cathy Holden    Cathy Benson   English Language Education Centre for Open Learning University of Edinburgh</vt:lpstr>
      <vt:lpstr>Acknowledgements</vt:lpstr>
      <vt:lpstr>Origin of the study</vt:lpstr>
      <vt:lpstr>Literature about students’ participation in workshops / seminars when studying abroad</vt:lpstr>
      <vt:lpstr>Reasons cited by international students for their lower levels of participation in Masters programme seminars when compared to L1 English speakers</vt:lpstr>
      <vt:lpstr>Other reasons for reticence cited in this body of literature</vt:lpstr>
      <vt:lpstr>“More engagement means more good memories”</vt:lpstr>
      <vt:lpstr>Methods</vt:lpstr>
      <vt:lpstr> Findings: Students’ conceptualisations of “participation”: verbal </vt:lpstr>
      <vt:lpstr> Findings: Students’ conceptualisations of “participation”: non-verbal </vt:lpstr>
      <vt:lpstr>Findings: participation in pre-sessional classes versus Masters classes</vt:lpstr>
      <vt:lpstr> Reasons for EAP/Masters differences given in interviews: course content </vt:lpstr>
      <vt:lpstr>Reasons for EAP/Masters differences: classroom atmosphere</vt:lpstr>
      <vt:lpstr>Reasons for EAP/Masters differences: other students </vt:lpstr>
      <vt:lpstr>Reasons for EAP/Masters differences: classroom management</vt:lpstr>
      <vt:lpstr>Did EAP help participation on Masters?</vt:lpstr>
      <vt:lpstr>Student Recommendations for tutors in workshops</vt:lpstr>
      <vt:lpstr>Our recommendations</vt:lpstr>
      <vt:lpstr> References </vt:lpstr>
      <vt:lpstr> References </vt:lpstr>
      <vt:lpstr> 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Post-graduates’  Classroom Participation: on Pre-sessional Courses and on Master’s Programmes.  Cathy Holden    Cathy Benson</dc:title>
  <dc:creator>BENSON Cathy</dc:creator>
  <cp:lastModifiedBy>BENSON Cathy</cp:lastModifiedBy>
  <cp:revision>116</cp:revision>
  <dcterms:created xsi:type="dcterms:W3CDTF">2021-02-11T13:44:05Z</dcterms:created>
  <dcterms:modified xsi:type="dcterms:W3CDTF">2021-02-27T11:31:01Z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0x010100A013EA8604C02C479E8BADB0339E0A79</vt:lpwstr>
  </property>
</Properties>
</file>