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58" r:id="rId5"/>
    <p:sldId id="274" r:id="rId6"/>
    <p:sldId id="275" r:id="rId7"/>
    <p:sldId id="260" r:id="rId8"/>
    <p:sldId id="276" r:id="rId9"/>
    <p:sldId id="279" r:id="rId10"/>
    <p:sldId id="261" r:id="rId11"/>
    <p:sldId id="299" r:id="rId12"/>
    <p:sldId id="302" r:id="rId13"/>
    <p:sldId id="300" r:id="rId14"/>
    <p:sldId id="301" r:id="rId15"/>
    <p:sldId id="263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1" r:id="rId27"/>
    <p:sldId id="290" r:id="rId28"/>
    <p:sldId id="265" r:id="rId29"/>
    <p:sldId id="292" r:id="rId30"/>
    <p:sldId id="293" r:id="rId31"/>
    <p:sldId id="294" r:id="rId32"/>
    <p:sldId id="295" r:id="rId33"/>
    <p:sldId id="266" r:id="rId34"/>
    <p:sldId id="267" r:id="rId35"/>
  </p:sldIdLst>
  <p:sldSz cx="12192000" cy="6858000"/>
  <p:notesSz cx="6858000" cy="9144000"/>
  <p:embeddedFontLs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52"/>
  </p:normalViewPr>
  <p:slideViewPr>
    <p:cSldViewPr snapToGrid="0" snapToObjects="1">
      <p:cViewPr varScale="1">
        <p:scale>
          <a:sx n="46" d="100"/>
          <a:sy n="46" d="100"/>
        </p:scale>
        <p:origin x="3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E8F1-916B-A141-8B58-08DDB16E1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FCBD6-9DCA-9C41-B1DD-522205E20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B7C4E-9A37-E043-B30B-F5E61C25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B558-1E2A-D746-9BE7-A4647E7D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141F-5618-514B-8CCC-9516E7A4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9FEC-8786-294A-8E48-1840F78B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5EB9E-20A9-D149-AD7C-24C519E04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74CC2-9D73-3A44-B110-CBAFAF27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3A32-0C1B-884B-9D41-B7EF8797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7078-4C0C-E440-888E-49AE664B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6EC84-BB9E-6B4B-8D70-A9D3CB3D0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1EAF6-32ED-954D-8909-FB9410100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CA87-4937-9B46-9A07-386F51CE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A8DD-F4C7-534F-A929-71C7319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4637-7B13-AD47-BD29-F139E469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9B5C-5681-DB40-A639-F1434C56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446F-17AD-5B4C-9B7E-A537F14F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FE2D-B81A-CA44-8BEE-E03668F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E903-5A06-5541-BA06-7ACD8B68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DD5-720A-B843-9AE6-66C74129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3CF6-DB6D-D646-9E7B-FA58880A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1564-6B01-7C4A-9411-672237CB8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5080-BF47-BA44-9A61-60FD7722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A4210-C705-2747-8D4E-3581F72D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B800D-F29F-D649-A316-B4994D51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5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3EBC-6CB6-A044-91E7-5492676D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6B9E-5579-FD44-BBAA-83D4EBE5E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E85B6-DAFC-7042-B3FA-9B4CAB0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DD4A-8431-FB46-A6B6-DBB45A9B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439E-4607-524A-984C-63FCF8D2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C9AAB-F086-8345-8540-8A237E5C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3AD1-25D4-0747-9DC0-A7BA36C0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6DB69-558C-EA41-9D16-9AD6C380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54BCD-C3E2-7949-9317-C4E9655C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D9B23-7F05-654A-B8B9-4FC3CE7F0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699AC-A2F0-D74C-AE84-EA21B6ECC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50FAF-2D8E-154D-B3BD-D6251814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A2793-01C2-F347-B4FF-4F3EC46E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CA82E-A657-924C-B1EA-409E4A21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3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48BB-AF0D-C446-B267-BA2BB368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45D0C-FF4C-BF4D-85D3-5E3A6C6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FD17-0088-8442-8071-D53A924F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F9147-28F7-A64A-BA68-14EA2F1E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C7BED-E968-BB42-9FBB-88AEFA4F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265CD-C718-7744-AA76-622A2DC0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1E0E9-2CC6-7D45-BCE0-CF253FDA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C800-824D-B74E-B829-49242225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F728-203C-2A4E-B73A-92D6D297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C6CED-3432-EB44-8BE1-538B97873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E758C-0D1E-9E4D-BF98-9E580441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7201B-8285-CC47-909A-992AB11A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C4A9D-CB8B-5446-8CA3-0715243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0088-C5A6-8546-9C38-62D7CAD1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D5545-07A2-6445-BB21-3C9639DD8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A3882-A0A1-C94B-A948-941C50506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C2473-4031-E64E-B3EC-824C0613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D1B10-90C9-2246-BDD5-B8B0CF4C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54CB2-8C50-E34A-A908-5E17E90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0BDB-E7FF-784D-93F3-31A7FBBF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D765-C49F-3B44-971A-E09AD001E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DAE3-5367-D94D-9A42-23D38C26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8F76-B616-0645-B88F-81CDC36724A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2DE1-9752-4544-BF1C-F50F294A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2FCF-C18F-444E-9D8E-A7E0D1028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9C6C-AADD-E847-B0C6-216F8BB2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nel101.fandom.com/wiki/Story_Structure_102:_Pure,_Boring_Theory" TargetMode="External"/><Relationship Id="rId2" Type="http://schemas.openxmlformats.org/officeDocument/2006/relationships/hyperlink" Target="https://absel-ojs-ttu.tdl.org/absel/index.php/absel/article/view/3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works.cuny.edu/cgi/viewcontent.cgi?article=1128&amp;context=bc_pubs" TargetMode="External"/><Relationship Id="rId5" Type="http://schemas.openxmlformats.org/officeDocument/2006/relationships/hyperlink" Target="https://books.google.co.uk/books?id=x7IeDgAAQBAJ&amp;pg=PA207&amp;lpg=PA207&amp;dq=%22joseph+campbell%22+%22academic+writing%22&amp;source=bl&amp;ots=7ByICwJ2CN&amp;sig=ACfU3U0dIduMzxOW3usxa0vCiaPtzSA00w&amp;hl=en&amp;sa=X&amp;ved=2ahUKEwjy_Ne_h5LoAhXMEcAKHS1gCgc4ChDoATAEegQIChAB#v=onepage&amp;q=%22joseph%20campbell%22%20%22academic%20writing%22&amp;f=false" TargetMode="External"/><Relationship Id="rId4" Type="http://schemas.openxmlformats.org/officeDocument/2006/relationships/hyperlink" Target="https://tomhouslay.com/2016/02/05/applying-the-story-circle-to-academic-writ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F45B-D1DF-1F44-B515-6854709AC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EAP With </a:t>
            </a:r>
            <a:r>
              <a:rPr lang="en-US" dirty="0"/>
              <a:t>a Thousand </a:t>
            </a:r>
            <a:r>
              <a:rPr lang="en-US" dirty="0" smtClean="0"/>
              <a:t>Faces:</a:t>
            </a:r>
            <a:br>
              <a:rPr lang="en-US" dirty="0" smtClean="0"/>
            </a:br>
            <a:r>
              <a:rPr lang="en-US" sz="4400" dirty="0" smtClean="0"/>
              <a:t>Transitions and Tribulations in the Academic Essay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21D95-D7D5-B645-94C9-716781913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Alex Gooch</a:t>
            </a:r>
          </a:p>
          <a:p>
            <a:r>
              <a:rPr lang="en-US" dirty="0"/>
              <a:t>Durham University</a:t>
            </a:r>
          </a:p>
        </p:txBody>
      </p:sp>
    </p:spTree>
    <p:extLst>
      <p:ext uri="{BB962C8B-B14F-4D97-AF65-F5344CB8AC3E}">
        <p14:creationId xmlns:p14="http://schemas.microsoft.com/office/powerpoint/2010/main" val="38177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Heroic Quest Narrative (for example, Jack and the Beanstalk):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8" y="1734661"/>
            <a:ext cx="11258764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How is this relevant to academic essay-writing?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200" dirty="0"/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 smtClean="0"/>
              <a:t>Has been used t</a:t>
            </a:r>
            <a:r>
              <a:rPr lang="en-GB" dirty="0" smtClean="0"/>
              <a:t>o </a:t>
            </a:r>
            <a:r>
              <a:rPr lang="en-GB" dirty="0"/>
              <a:t>model the </a:t>
            </a:r>
            <a:r>
              <a:rPr lang="en-GB" i="1" dirty="0"/>
              <a:t>process</a:t>
            </a:r>
            <a:r>
              <a:rPr lang="en-GB" dirty="0"/>
              <a:t> of essay-writing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GB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“…the struggles of academic writing are not dissimilar to the struggles associated with any journey into the unknown, and using the ‘hero’s journey’ as a framework for assisting students’ writing processes could be a helpful way for both students and their supervisors.”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(Moore 2013: 207)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 suggest that the hero’s journey describes </a:t>
            </a:r>
            <a:r>
              <a:rPr lang="en-GB" dirty="0" smtClean="0"/>
              <a:t>the </a:t>
            </a:r>
            <a:r>
              <a:rPr lang="en-GB" dirty="0"/>
              <a:t>essay </a:t>
            </a:r>
            <a:r>
              <a:rPr lang="en-GB" dirty="0" smtClean="0"/>
              <a:t>itself (</a:t>
            </a:r>
            <a:r>
              <a:rPr lang="en-GB" dirty="0" err="1" smtClean="0"/>
              <a:t>cf</a:t>
            </a:r>
            <a:r>
              <a:rPr lang="en-GB" dirty="0" smtClean="0"/>
              <a:t> </a:t>
            </a:r>
            <a:r>
              <a:rPr lang="en-GB" dirty="0" err="1" smtClean="0"/>
              <a:t>Houslay</a:t>
            </a:r>
            <a:r>
              <a:rPr lang="en-GB" dirty="0" smtClean="0"/>
              <a:t> 2016).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The skilful essay </a:t>
            </a:r>
            <a:r>
              <a:rPr lang="en-GB" dirty="0" smtClean="0">
                <a:solidFill>
                  <a:schemeClr val="bg1"/>
                </a:solidFill>
              </a:rPr>
              <a:t>writer: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organises </a:t>
            </a:r>
            <a:r>
              <a:rPr lang="en-GB" dirty="0">
                <a:solidFill>
                  <a:schemeClr val="bg1"/>
                </a:solidFill>
              </a:rPr>
              <a:t>his/her experience of research and thinking into a coherent heroic journey narrative.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guides </a:t>
            </a:r>
            <a:r>
              <a:rPr lang="en-GB" dirty="0">
                <a:solidFill>
                  <a:schemeClr val="bg1"/>
                </a:solidFill>
              </a:rPr>
              <a:t>the reader through the same ‘heroic journey’.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 suggest that the hero’s journey describes </a:t>
            </a:r>
            <a:r>
              <a:rPr lang="en-GB" dirty="0" smtClean="0"/>
              <a:t>the </a:t>
            </a:r>
            <a:r>
              <a:rPr lang="en-GB" dirty="0"/>
              <a:t>essay </a:t>
            </a:r>
            <a:r>
              <a:rPr lang="en-GB" dirty="0" smtClean="0"/>
              <a:t>itself (</a:t>
            </a:r>
            <a:r>
              <a:rPr lang="en-GB" dirty="0" err="1" smtClean="0"/>
              <a:t>cf</a:t>
            </a:r>
            <a:r>
              <a:rPr lang="en-GB" dirty="0" smtClean="0"/>
              <a:t> </a:t>
            </a:r>
            <a:r>
              <a:rPr lang="en-GB" dirty="0" err="1" smtClean="0"/>
              <a:t>Houslay</a:t>
            </a:r>
            <a:r>
              <a:rPr lang="en-GB" dirty="0" smtClean="0"/>
              <a:t> 2016).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The skilful essay </a:t>
            </a:r>
            <a:r>
              <a:rPr lang="en-GB" dirty="0" smtClean="0"/>
              <a:t>writer: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organises </a:t>
            </a:r>
            <a:r>
              <a:rPr lang="en-GB" dirty="0">
                <a:solidFill>
                  <a:schemeClr val="bg1"/>
                </a:solidFill>
              </a:rPr>
              <a:t>his/her experience of research and thinking into a coherent heroic journey narrative.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guides </a:t>
            </a:r>
            <a:r>
              <a:rPr lang="en-GB" dirty="0">
                <a:solidFill>
                  <a:schemeClr val="bg1"/>
                </a:solidFill>
              </a:rPr>
              <a:t>the reader through the same ‘heroic journey’.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 suggest that the hero’s journey describes </a:t>
            </a:r>
            <a:r>
              <a:rPr lang="en-GB" dirty="0" smtClean="0"/>
              <a:t>the </a:t>
            </a:r>
            <a:r>
              <a:rPr lang="en-GB" dirty="0"/>
              <a:t>essay </a:t>
            </a:r>
            <a:r>
              <a:rPr lang="en-GB" dirty="0" smtClean="0"/>
              <a:t>itself (</a:t>
            </a:r>
            <a:r>
              <a:rPr lang="en-GB" dirty="0" err="1" smtClean="0"/>
              <a:t>cf</a:t>
            </a:r>
            <a:r>
              <a:rPr lang="en-GB" dirty="0" smtClean="0"/>
              <a:t> </a:t>
            </a:r>
            <a:r>
              <a:rPr lang="en-GB" dirty="0" err="1" smtClean="0"/>
              <a:t>Houslay</a:t>
            </a:r>
            <a:r>
              <a:rPr lang="en-GB" dirty="0" smtClean="0"/>
              <a:t> 2016).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The skilful essay </a:t>
            </a:r>
            <a:r>
              <a:rPr lang="en-GB" dirty="0" smtClean="0"/>
              <a:t>writer: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- </a:t>
            </a:r>
            <a:r>
              <a:rPr lang="en-GB" dirty="0" smtClean="0"/>
              <a:t>organises </a:t>
            </a:r>
            <a:r>
              <a:rPr lang="en-GB" dirty="0"/>
              <a:t>his/her experience of research and thinking into a coherent heroic journey narrative.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guides </a:t>
            </a:r>
            <a:r>
              <a:rPr lang="en-GB" dirty="0">
                <a:solidFill>
                  <a:schemeClr val="bg1"/>
                </a:solidFill>
              </a:rPr>
              <a:t>the reader through the same ‘heroic journey’.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 suggest that the hero’s journey describes </a:t>
            </a:r>
            <a:r>
              <a:rPr lang="en-GB" dirty="0" smtClean="0"/>
              <a:t>the </a:t>
            </a:r>
            <a:r>
              <a:rPr lang="en-GB" dirty="0"/>
              <a:t>essay </a:t>
            </a:r>
            <a:r>
              <a:rPr lang="en-GB" dirty="0" smtClean="0"/>
              <a:t>itself (</a:t>
            </a:r>
            <a:r>
              <a:rPr lang="en-GB" dirty="0" err="1" smtClean="0"/>
              <a:t>cf</a:t>
            </a:r>
            <a:r>
              <a:rPr lang="en-GB" dirty="0" smtClean="0"/>
              <a:t> </a:t>
            </a:r>
            <a:r>
              <a:rPr lang="en-GB" dirty="0" err="1" smtClean="0"/>
              <a:t>Houslay</a:t>
            </a:r>
            <a:r>
              <a:rPr lang="en-GB" dirty="0" smtClean="0"/>
              <a:t> 2016).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The skilful essay </a:t>
            </a:r>
            <a:r>
              <a:rPr lang="en-GB" dirty="0" smtClean="0"/>
              <a:t>writer: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- </a:t>
            </a:r>
            <a:r>
              <a:rPr lang="en-GB" dirty="0" smtClean="0"/>
              <a:t>organises </a:t>
            </a:r>
            <a:r>
              <a:rPr lang="en-GB" dirty="0"/>
              <a:t>his/her experience of research and thinking into a coherent heroic journey narrative.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- </a:t>
            </a:r>
            <a:r>
              <a:rPr lang="en-GB" dirty="0" smtClean="0"/>
              <a:t>guides </a:t>
            </a:r>
            <a:r>
              <a:rPr lang="en-GB" dirty="0"/>
              <a:t>the reader through the same ‘heroic journey’.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Departure: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28" y="1569721"/>
            <a:ext cx="9548743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Departure (continued):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79" y="1529944"/>
            <a:ext cx="9817042" cy="46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Initiation: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3" y="1742123"/>
            <a:ext cx="10490627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Initiation (Continued); Return: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6" y="1483275"/>
            <a:ext cx="11139207" cy="49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is the academic essay structured in the way it is? Why does it have the features it has?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How does this relate to academic writing?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How does this relate to academic writing?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0" y="2228160"/>
            <a:ext cx="7249839" cy="36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In a little more detail: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1" y="1596942"/>
            <a:ext cx="9245557" cy="41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6" y="812800"/>
            <a:ext cx="10640014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4" y="1498441"/>
            <a:ext cx="11333141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3" y="1201954"/>
            <a:ext cx="10798133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If this is persuasive…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07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If this is persuasive…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successful essay may be successful in part because it has satisfied the </a:t>
            </a:r>
            <a:r>
              <a:rPr lang="en-GB" sz="3200" dirty="0" smtClean="0"/>
              <a:t>reader’s </a:t>
            </a:r>
            <a:r>
              <a:rPr lang="en-GB" sz="3200" dirty="0"/>
              <a:t>narrative expectations.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20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If this is persuasive…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successful essay may be successful in part because it has satisfied the </a:t>
            </a:r>
            <a:r>
              <a:rPr lang="en-GB" sz="3200" dirty="0" smtClean="0"/>
              <a:t>reader’s </a:t>
            </a:r>
            <a:r>
              <a:rPr lang="en-GB" sz="3200" dirty="0"/>
              <a:t>narrative expectations.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</a:t>
            </a:r>
            <a:r>
              <a:rPr lang="en-GB" sz="3200" dirty="0" smtClean="0"/>
              <a:t>n </a:t>
            </a:r>
            <a:r>
              <a:rPr lang="en-GB" sz="3200" dirty="0"/>
              <a:t>essay as an </a:t>
            </a:r>
            <a:r>
              <a:rPr lang="en-GB" sz="3200" i="1" dirty="0"/>
              <a:t>adventure</a:t>
            </a:r>
            <a:r>
              <a:rPr lang="en-GB" sz="3200" dirty="0"/>
              <a:t>, rather than an act of ‘production’.</a:t>
            </a:r>
          </a:p>
        </p:txBody>
      </p:sp>
    </p:spTree>
    <p:extLst>
      <p:ext uri="{BB962C8B-B14F-4D97-AF65-F5344CB8AC3E}">
        <p14:creationId xmlns:p14="http://schemas.microsoft.com/office/powerpoint/2010/main" val="2680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Could all this be useful in the classroom?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is the academic essay structured in the way it is? Why does it have the features it has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Perhaps the structure &amp; features of the academic essay correspond to a ‘deeper’ narrative structure.</a:t>
            </a:r>
          </a:p>
        </p:txBody>
      </p:sp>
    </p:spTree>
    <p:extLst>
      <p:ext uri="{BB962C8B-B14F-4D97-AF65-F5344CB8AC3E}">
        <p14:creationId xmlns:p14="http://schemas.microsoft.com/office/powerpoint/2010/main" val="29203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Could all this be useful in the classroom?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I tried to create some materials (‘Harry Potter and the Art of Essay-Writing’).</a:t>
            </a:r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Could all this be useful in the classroom?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I tried to create some materials (‘Harry Potter and the Art of Essay-Writing’).</a:t>
            </a:r>
          </a:p>
          <a:p>
            <a:pPr marL="0" lvl="0" indent="0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Harry Potter movie isn’t a heroic narrative.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Could all this be useful in the classroom?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I tried to create some materials (‘Harry Potter and the Art of Essay-Writing’).</a:t>
            </a:r>
          </a:p>
          <a:p>
            <a:pPr marL="0" lvl="0" indent="0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Harry Potter movie isn’t a heroic narrative.</a:t>
            </a:r>
          </a:p>
          <a:p>
            <a:pPr marL="0" lvl="0" indent="0">
              <a:buNone/>
            </a:pPr>
            <a:r>
              <a:rPr lang="en-GB" dirty="0"/>
              <a:t>I couldn’t watch the other Harry Potter movies.</a:t>
            </a:r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Could all this be useful in the classroom?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I tried to create some materials (‘Harry Potter and the Art of Essay-Writing’).</a:t>
            </a:r>
          </a:p>
          <a:p>
            <a:pPr marL="0" lvl="0" indent="0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Harry Potter movie isn’t a heroic narrative.</a:t>
            </a:r>
          </a:p>
          <a:p>
            <a:pPr marL="0" lvl="0" indent="0">
              <a:buNone/>
            </a:pPr>
            <a:r>
              <a:rPr lang="en-GB" dirty="0"/>
              <a:t>I couldn’t watch the other Harry Potter movies.</a:t>
            </a:r>
          </a:p>
          <a:p>
            <a:pPr marL="0" lvl="0" indent="0">
              <a:buNone/>
            </a:pPr>
            <a:r>
              <a:rPr lang="en-GB" dirty="0"/>
              <a:t>I didn’t come up with another movie.</a:t>
            </a:r>
          </a:p>
          <a:p>
            <a:pPr marL="0" lvl="0" indent="0">
              <a:buNone/>
            </a:pPr>
            <a:r>
              <a:rPr lang="en-GB" dirty="0"/>
              <a:t>If anyone else wants to try, please let me know how it goes!</a:t>
            </a:r>
          </a:p>
          <a:p>
            <a:pPr marL="0" lvl="0" indent="0">
              <a:buNone/>
            </a:pPr>
            <a:r>
              <a:rPr lang="en-GB" dirty="0" err="1"/>
              <a:t>alexander.gooch@durham.ac.uk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2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Campbell, Joseph (1968) </a:t>
            </a:r>
            <a:r>
              <a:rPr lang="en-GB" sz="1900" i="1" dirty="0"/>
              <a:t>The Hero With a Thousand Faces </a:t>
            </a:r>
            <a:r>
              <a:rPr lang="en-GB" sz="1900" dirty="0"/>
              <a:t>(2</a:t>
            </a:r>
            <a:r>
              <a:rPr lang="en-GB" sz="1900" baseline="30000" dirty="0"/>
              <a:t>nd</a:t>
            </a:r>
            <a:r>
              <a:rPr lang="en-GB" sz="1900" dirty="0"/>
              <a:t> ed), Princeton NJ: Princeton University Press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 err="1"/>
              <a:t>DePorres</a:t>
            </a:r>
            <a:r>
              <a:rPr lang="en-GB" sz="1900" dirty="0"/>
              <a:t>, Daphne &amp; Roland E, Livingstone (2016) ‘Launching New Doctoral Students: Embracing the Hero’s Journey’ </a:t>
            </a:r>
            <a:r>
              <a:rPr lang="en-GB" sz="1900" u="sng" dirty="0">
                <a:hlinkClick r:id="rId2"/>
              </a:rPr>
              <a:t>https://absel-ojs-ttu.tdl.org/absel/index.php/absel/article/view/3024</a:t>
            </a:r>
            <a:r>
              <a:rPr lang="en-GB" sz="1900" dirty="0"/>
              <a:t> accessed 2/7/20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Harmon, Dan (undated) ‘Story Structure 102: Pure, Boring Theory’ </a:t>
            </a:r>
            <a:r>
              <a:rPr lang="en-GB" sz="1900" u="sng" dirty="0">
                <a:hlinkClick r:id="rId3"/>
              </a:rPr>
              <a:t>https://channel101.fandom.com/wiki/Story_Structure_102:_Pure,_Boring_Theory</a:t>
            </a:r>
            <a:r>
              <a:rPr lang="en-GB" sz="1900" dirty="0"/>
              <a:t> accessed 2/7/20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 err="1"/>
              <a:t>Houslay</a:t>
            </a:r>
            <a:r>
              <a:rPr lang="en-GB" sz="1900" dirty="0"/>
              <a:t>, Tom (2016) ‘Applying the Story Circle to Academic Writing’, </a:t>
            </a:r>
            <a:r>
              <a:rPr lang="en-GB" sz="1900" u="sng" dirty="0">
                <a:hlinkClick r:id="rId4"/>
              </a:rPr>
              <a:t>https://tomhouslay.com/2016/02/05/applying-the-story-circle-to-academic-writing/</a:t>
            </a:r>
            <a:r>
              <a:rPr lang="en-GB" sz="1900" dirty="0"/>
              <a:t> accessed 2/7/20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Moore, Sarah (2013) ‘The Hero’s Journey’: Paying Attention to the Emotional Aspects of Academic Writing, and Making Meaning from its Ups, Downs and Paradoxes, in Donnelly, R, </a:t>
            </a:r>
            <a:r>
              <a:rPr lang="en-GB" sz="1900" dirty="0" err="1"/>
              <a:t>Dallat</a:t>
            </a:r>
            <a:r>
              <a:rPr lang="en-GB" sz="1900" dirty="0"/>
              <a:t>, J &amp; Fitzmaurice M</a:t>
            </a:r>
            <a:r>
              <a:rPr lang="en-GB" sz="1900" i="1" dirty="0"/>
              <a:t> </a:t>
            </a:r>
            <a:r>
              <a:rPr lang="en-GB" sz="1900" dirty="0"/>
              <a:t>(2013),</a:t>
            </a:r>
            <a:r>
              <a:rPr lang="en-GB" sz="1900" i="1" dirty="0"/>
              <a:t> Supervising and Writing a Good Undergraduate Dissertation</a:t>
            </a:r>
            <a:r>
              <a:rPr lang="en-GB" sz="1900" dirty="0"/>
              <a:t>, p.207, </a:t>
            </a:r>
            <a:r>
              <a:rPr lang="en-GB" sz="1900" u="sng" dirty="0">
                <a:hlinkClick r:id="rId5"/>
              </a:rPr>
              <a:t>https://books.google.co.uk/books?id=x7IeDgAAQBAJ&amp;pg=PA207&amp;lpg=PA207&amp;dq=%22joseph+campbell%22+%22academic+writing%22&amp;source=bl&amp;ots=7ByICwJ2CN&amp;sig=ACfU3U0dIduMzxOW3usxa0vCiaPtzSA00w&amp;hl=en&amp;sa=X&amp;ved=2ahUKEwjy_Ne_h5LoAhXMEcAKHS1gCgc4ChDoATAEegQIChAB#v=onepage&amp;q=%22joseph%20campbell%22%20%22academic%20writing%22&amp;f=false</a:t>
            </a:r>
            <a:r>
              <a:rPr lang="en-GB" sz="1900" dirty="0"/>
              <a:t> accessed 2/7/20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Regalado, Mariana, Helen Gorgas &amp; Matthew J Burgess (2017) ‘Choose Your Own Adventure: The Hero’s Journey and the Research Process’, </a:t>
            </a:r>
            <a:r>
              <a:rPr lang="en-GB" sz="1900" u="sng" dirty="0">
                <a:hlinkClick r:id="rId6"/>
              </a:rPr>
              <a:t>https://academicworks.cuny.edu/cgi/viewcontent.cgi?article=1128&amp;context=bc_pubs</a:t>
            </a:r>
            <a:r>
              <a:rPr lang="en-GB" sz="1900" dirty="0"/>
              <a:t> accessed 2/7/20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Vogler, Christopher (2007) </a:t>
            </a:r>
            <a:r>
              <a:rPr lang="en-GB" sz="1900" i="1" dirty="0"/>
              <a:t>The Writer’s Journey: Mythic Structure for Writers</a:t>
            </a:r>
            <a:r>
              <a:rPr lang="en-GB" sz="1900" dirty="0"/>
              <a:t> (3</a:t>
            </a:r>
            <a:r>
              <a:rPr lang="en-GB" sz="1900" baseline="30000" dirty="0"/>
              <a:t>rd</a:t>
            </a:r>
            <a:r>
              <a:rPr lang="en-GB" sz="1900" dirty="0"/>
              <a:t> edition), Michael Wiese Productions, Studio City CA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8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I’ll talk about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narrative structure </a:t>
            </a:r>
            <a:r>
              <a:rPr lang="en-US" dirty="0" smtClean="0"/>
              <a:t>in question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I’ll talk about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narrative structure </a:t>
            </a:r>
            <a:r>
              <a:rPr lang="en-US" dirty="0" smtClean="0"/>
              <a:t>in question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this corresponds to features of the academic essay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I’ll talk about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narrative structure </a:t>
            </a:r>
            <a:r>
              <a:rPr lang="en-US" dirty="0" smtClean="0"/>
              <a:t>in question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this corresponds to features of the academic essay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my attempts to make use of this in the EAP classroom</a:t>
            </a:r>
          </a:p>
        </p:txBody>
      </p:sp>
    </p:spTree>
    <p:extLst>
      <p:ext uri="{BB962C8B-B14F-4D97-AF65-F5344CB8AC3E}">
        <p14:creationId xmlns:p14="http://schemas.microsoft.com/office/powerpoint/2010/main" val="17091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eroic </a:t>
            </a:r>
            <a:r>
              <a:rPr lang="en-GB" dirty="0"/>
              <a:t>quest </a:t>
            </a:r>
            <a:r>
              <a:rPr lang="en-GB" dirty="0" smtClean="0"/>
              <a:t>narrative.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Possibly </a:t>
            </a:r>
            <a:r>
              <a:rPr lang="en-GB" dirty="0"/>
              <a:t>the oldest narrative structure in the world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Epic of Gilgamesh </a:t>
            </a:r>
            <a:r>
              <a:rPr lang="en-GB" dirty="0" smtClean="0"/>
              <a:t>(Mesopotamia, 2,000 – 1,000 BCE)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Different ‘maps’ of the heroic quest narrative: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 Campbell</a:t>
            </a:r>
            <a:r>
              <a:rPr lang="en-GB" dirty="0"/>
              <a:t>, </a:t>
            </a:r>
            <a:r>
              <a:rPr lang="en-GB" i="1" dirty="0"/>
              <a:t>The Hero with a Thousand Faces </a:t>
            </a:r>
            <a:r>
              <a:rPr lang="en-GB" dirty="0"/>
              <a:t>(1</a:t>
            </a:r>
            <a:r>
              <a:rPr lang="en-GB" baseline="30000" dirty="0"/>
              <a:t>st</a:t>
            </a:r>
            <a:r>
              <a:rPr lang="en-GB" dirty="0"/>
              <a:t> pub. 1949) – 17 stages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- Christopher </a:t>
            </a:r>
            <a:r>
              <a:rPr lang="en-GB" dirty="0"/>
              <a:t>Vogler (</a:t>
            </a:r>
            <a:r>
              <a:rPr lang="en-GB" i="1" dirty="0"/>
              <a:t>Lion King</a:t>
            </a:r>
            <a:r>
              <a:rPr lang="en-GB" dirty="0"/>
              <a:t>) – 12 stages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 Dan </a:t>
            </a:r>
            <a:r>
              <a:rPr lang="en-GB" dirty="0"/>
              <a:t>Harmon (</a:t>
            </a:r>
            <a:r>
              <a:rPr lang="en-GB" i="1" dirty="0"/>
              <a:t>Community</a:t>
            </a:r>
            <a:r>
              <a:rPr lang="en-GB" dirty="0"/>
              <a:t>, </a:t>
            </a:r>
            <a:r>
              <a:rPr lang="en-GB" i="1" dirty="0"/>
              <a:t>Rick and Morty</a:t>
            </a:r>
            <a:r>
              <a:rPr lang="en-GB" dirty="0"/>
              <a:t>) – 8 stages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F703-2595-7B45-B0BA-10B8963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Different ‘maps’ of the heroic quest narrative: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 Campbell</a:t>
            </a:r>
            <a:r>
              <a:rPr lang="en-GB" dirty="0"/>
              <a:t>, </a:t>
            </a:r>
            <a:r>
              <a:rPr lang="en-GB" i="1" dirty="0"/>
              <a:t>The Hero with a Thousand Faces </a:t>
            </a:r>
            <a:r>
              <a:rPr lang="en-GB" dirty="0"/>
              <a:t>(1</a:t>
            </a:r>
            <a:r>
              <a:rPr lang="en-GB" baseline="30000" dirty="0"/>
              <a:t>st</a:t>
            </a:r>
            <a:r>
              <a:rPr lang="en-GB" dirty="0"/>
              <a:t> pub. 1949) – 17 stages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- Christopher </a:t>
            </a:r>
            <a:r>
              <a:rPr lang="en-GB" dirty="0"/>
              <a:t>Vogler (</a:t>
            </a:r>
            <a:r>
              <a:rPr lang="en-GB" i="1" dirty="0"/>
              <a:t>Lion King</a:t>
            </a:r>
            <a:r>
              <a:rPr lang="en-GB" dirty="0"/>
              <a:t>) – 12 stages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 Dan </a:t>
            </a:r>
            <a:r>
              <a:rPr lang="en-GB" dirty="0"/>
              <a:t>Harmon (</a:t>
            </a:r>
            <a:r>
              <a:rPr lang="en-GB" i="1" dirty="0"/>
              <a:t>Community</a:t>
            </a:r>
            <a:r>
              <a:rPr lang="en-GB" dirty="0"/>
              <a:t>, </a:t>
            </a:r>
            <a:r>
              <a:rPr lang="en-GB" i="1" dirty="0"/>
              <a:t>Rick and Morty</a:t>
            </a:r>
            <a:r>
              <a:rPr lang="en-GB" dirty="0"/>
              <a:t>) – 8 stages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I present a simplified version – 6 stages.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1039</Words>
  <Application>Microsoft Office PowerPoint</Application>
  <PresentationFormat>Widescreen</PresentationFormat>
  <Paragraphs>136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 Light</vt:lpstr>
      <vt:lpstr>Arial</vt:lpstr>
      <vt:lpstr>Calibri</vt:lpstr>
      <vt:lpstr>Office Theme</vt:lpstr>
      <vt:lpstr>EAP With a Thousand Faces: Transitions and Tribulations in the Academic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GOOCH, ALEXANDER</dc:creator>
  <cp:lastModifiedBy>GOOCH, ALEXANDER</cp:lastModifiedBy>
  <cp:revision>30</cp:revision>
  <dcterms:created xsi:type="dcterms:W3CDTF">2020-12-30T14:36:43Z</dcterms:created>
  <dcterms:modified xsi:type="dcterms:W3CDTF">2021-02-09T16:48:48Z</dcterms:modified>
</cp:coreProperties>
</file>