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327" r:id="rId2"/>
    <p:sldId id="332" r:id="rId3"/>
    <p:sldId id="330" r:id="rId4"/>
    <p:sldId id="335" r:id="rId5"/>
    <p:sldId id="328" r:id="rId6"/>
    <p:sldId id="331" r:id="rId7"/>
    <p:sldId id="336" r:id="rId8"/>
    <p:sldId id="334" r:id="rId9"/>
    <p:sldId id="343" r:id="rId10"/>
    <p:sldId id="339" r:id="rId11"/>
    <p:sldId id="338" r:id="rId12"/>
    <p:sldId id="342" r:id="rId13"/>
    <p:sldId id="361" r:id="rId14"/>
    <p:sldId id="344" r:id="rId15"/>
    <p:sldId id="340" r:id="rId16"/>
    <p:sldId id="346" r:id="rId17"/>
    <p:sldId id="347" r:id="rId18"/>
    <p:sldId id="348" r:id="rId19"/>
    <p:sldId id="349" r:id="rId20"/>
    <p:sldId id="351" r:id="rId21"/>
    <p:sldId id="352" r:id="rId22"/>
    <p:sldId id="350" r:id="rId23"/>
    <p:sldId id="353" r:id="rId24"/>
    <p:sldId id="359" r:id="rId25"/>
    <p:sldId id="355" r:id="rId26"/>
    <p:sldId id="356" r:id="rId27"/>
    <p:sldId id="362" r:id="rId28"/>
    <p:sldId id="357" r:id="rId29"/>
    <p:sldId id="358" r:id="rId3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677" autoAdjust="0"/>
  </p:normalViewPr>
  <p:slideViewPr>
    <p:cSldViewPr>
      <p:cViewPr>
        <p:scale>
          <a:sx n="79" d="100"/>
          <a:sy n="79" d="100"/>
        </p:scale>
        <p:origin x="-162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3A56CD9A-F1A8-49D5-B7C9-680BB7B978F1}" type="datetimeFigureOut">
              <a:rPr lang="en-GB" smtClean="0"/>
              <a:t>03/03/2020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5C51155-D1DA-4459-ABB6-D1AAD220910F}" type="slidenum">
              <a:rPr lang="en-GB" smtClean="0"/>
              <a:t>‹#›</a:t>
            </a:fld>
            <a:endParaRPr lang="en-GB"/>
          </a:p>
        </p:txBody>
      </p:sp>
    </p:spTree>
    <p:extLst>
      <p:ext uri="{BB962C8B-B14F-4D97-AF65-F5344CB8AC3E}">
        <p14:creationId xmlns:p14="http://schemas.microsoft.com/office/powerpoint/2010/main" val="213868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5C51155-D1DA-4459-ABB6-D1AAD220910F}" type="slidenum">
              <a:rPr lang="en-GB" smtClean="0"/>
              <a:t>1</a:t>
            </a:fld>
            <a:endParaRPr lang="en-GB"/>
          </a:p>
        </p:txBody>
      </p:sp>
    </p:spTree>
    <p:extLst>
      <p:ext uri="{BB962C8B-B14F-4D97-AF65-F5344CB8AC3E}">
        <p14:creationId xmlns:p14="http://schemas.microsoft.com/office/powerpoint/2010/main" val="12199960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C51155-D1DA-4459-ABB6-D1AAD220910F}" type="slidenum">
              <a:rPr lang="en-GB" smtClean="0"/>
              <a:t>10</a:t>
            </a:fld>
            <a:endParaRPr lang="en-GB"/>
          </a:p>
        </p:txBody>
      </p:sp>
    </p:spTree>
    <p:extLst>
      <p:ext uri="{BB962C8B-B14F-4D97-AF65-F5344CB8AC3E}">
        <p14:creationId xmlns:p14="http://schemas.microsoft.com/office/powerpoint/2010/main" val="8785501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11</a:t>
            </a:fld>
            <a:endParaRPr lang="en-GB"/>
          </a:p>
        </p:txBody>
      </p:sp>
    </p:spTree>
    <p:extLst>
      <p:ext uri="{BB962C8B-B14F-4D97-AF65-F5344CB8AC3E}">
        <p14:creationId xmlns:p14="http://schemas.microsoft.com/office/powerpoint/2010/main" val="23093378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12</a:t>
            </a:fld>
            <a:endParaRPr lang="en-GB"/>
          </a:p>
        </p:txBody>
      </p:sp>
    </p:spTree>
    <p:extLst>
      <p:ext uri="{BB962C8B-B14F-4D97-AF65-F5344CB8AC3E}">
        <p14:creationId xmlns:p14="http://schemas.microsoft.com/office/powerpoint/2010/main" val="37149450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5C51155-D1DA-4459-ABB6-D1AAD220910F}" type="slidenum">
              <a:rPr lang="en-GB" smtClean="0"/>
              <a:t>13</a:t>
            </a:fld>
            <a:endParaRPr lang="en-GB"/>
          </a:p>
        </p:txBody>
      </p:sp>
    </p:spTree>
    <p:extLst>
      <p:ext uri="{BB962C8B-B14F-4D97-AF65-F5344CB8AC3E}">
        <p14:creationId xmlns:p14="http://schemas.microsoft.com/office/powerpoint/2010/main" val="2075758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14</a:t>
            </a:fld>
            <a:endParaRPr lang="en-GB"/>
          </a:p>
        </p:txBody>
      </p:sp>
    </p:spTree>
    <p:extLst>
      <p:ext uri="{BB962C8B-B14F-4D97-AF65-F5344CB8AC3E}">
        <p14:creationId xmlns:p14="http://schemas.microsoft.com/office/powerpoint/2010/main" val="34389783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5C51155-D1DA-4459-ABB6-D1AAD220910F}" type="slidenum">
              <a:rPr lang="en-GB" smtClean="0"/>
              <a:t>15</a:t>
            </a:fld>
            <a:endParaRPr lang="en-GB"/>
          </a:p>
        </p:txBody>
      </p:sp>
    </p:spTree>
    <p:extLst>
      <p:ext uri="{BB962C8B-B14F-4D97-AF65-F5344CB8AC3E}">
        <p14:creationId xmlns:p14="http://schemas.microsoft.com/office/powerpoint/2010/main" val="30391776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Intro clearly lacks coherence. I</a:t>
            </a:r>
            <a:r>
              <a:rPr lang="en-GB" b="1" baseline="0" dirty="0"/>
              <a:t> have highlighted in grey the misconnects in Lisa’s Introduction. There are some key words in the essay title that would need to be picked up in the Intro of the text to contextualise the topic, and signal to the reader the way in which the writer will deal with it. </a:t>
            </a:r>
          </a:p>
          <a:p>
            <a:r>
              <a:rPr lang="en-GB" b="1" baseline="0" dirty="0"/>
              <a:t>Instead, Lisa brings in four terms/concepts that do not link to the title. It requires subject knowledge to understand that standardisation/Standard English relates to the term ‘single variety’ , and how prescriptivism may be related to standardisation. The forth term, RP, is incorrectly brought in here, as it is not the same as Standard English; and is therefore unrelated to the topic and irrelevant.</a:t>
            </a:r>
          </a:p>
          <a:p>
            <a:r>
              <a:rPr lang="en-GB" b="1" baseline="0" dirty="0"/>
              <a:t>In terms of audience awareness, Lisa is clearly in dialogue with her teacher. She refers to concepts that were obviously introduced by the teacher and discussed in the classroom, and therefore she sees no need to explain the concepts and how they are related to the essay title.</a:t>
            </a:r>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16</a:t>
            </a:fld>
            <a:endParaRPr lang="en-GB"/>
          </a:p>
        </p:txBody>
      </p:sp>
    </p:spTree>
    <p:extLst>
      <p:ext uri="{BB962C8B-B14F-4D97-AF65-F5344CB8AC3E}">
        <p14:creationId xmlns:p14="http://schemas.microsoft.com/office/powerpoint/2010/main" val="781187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Harry’s Introduction shows much lexical coherence.</a:t>
            </a:r>
            <a:r>
              <a:rPr lang="en-GB" b="1" baseline="0" dirty="0"/>
              <a:t> He does all the things expected in an Introduction: he</a:t>
            </a:r>
            <a:r>
              <a:rPr lang="en-GB" b="1" dirty="0"/>
              <a:t> </a:t>
            </a:r>
            <a:r>
              <a:rPr lang="en-GB" b="1" baseline="0" dirty="0"/>
              <a:t>provides a definition for variety, identifies Standard English as </a:t>
            </a:r>
            <a:r>
              <a:rPr lang="en-GB" b="1" u="sng" baseline="0" dirty="0"/>
              <a:t>the</a:t>
            </a:r>
            <a:r>
              <a:rPr lang="en-GB" b="1" baseline="0" dirty="0"/>
              <a:t> ‘single variety’, explains the perspectives behind varieties and their use, and finally signals how he will deal with the topic. In doing so, he creates a strong link with the essay title by using all the key words and concepts. Although Harry refers to some of the same concepts as Lisa, i.e. Standard English and prescriptivism, he introduces and explains them in relation to the essay topic.  In terms of audience awareness, Harry is not addressing the teacher, of whom knowledge of these concepts can be assumed, but members of the academic discourse community who might not be experts in linguistic variation. As I will show in a minute, Harry shows a high level of discoursal alignment with the community.</a:t>
            </a:r>
          </a:p>
        </p:txBody>
      </p:sp>
      <p:sp>
        <p:nvSpPr>
          <p:cNvPr id="4" name="Slide Number Placeholder 3"/>
          <p:cNvSpPr>
            <a:spLocks noGrp="1"/>
          </p:cNvSpPr>
          <p:nvPr>
            <p:ph type="sldNum" sz="quarter" idx="10"/>
          </p:nvPr>
        </p:nvSpPr>
        <p:spPr/>
        <p:txBody>
          <a:bodyPr/>
          <a:lstStyle/>
          <a:p>
            <a:fld id="{15C51155-D1DA-4459-ABB6-D1AAD220910F}" type="slidenum">
              <a:rPr lang="en-GB" smtClean="0"/>
              <a:t>17</a:t>
            </a:fld>
            <a:endParaRPr lang="en-GB"/>
          </a:p>
        </p:txBody>
      </p:sp>
    </p:spTree>
    <p:extLst>
      <p:ext uri="{BB962C8B-B14F-4D97-AF65-F5344CB8AC3E}">
        <p14:creationId xmlns:p14="http://schemas.microsoft.com/office/powerpoint/2010/main" val="27022359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Contrastiveness</a:t>
            </a:r>
            <a:r>
              <a:rPr lang="en-GB" dirty="0"/>
              <a:t> </a:t>
            </a:r>
            <a:r>
              <a:rPr lang="en-GB" b="1" baseline="0" dirty="0"/>
              <a:t>signals criticality – </a:t>
            </a:r>
            <a:r>
              <a:rPr lang="en-GB" b="1" baseline="0" dirty="0" smtClean="0"/>
              <a:t>however, the </a:t>
            </a:r>
            <a:r>
              <a:rPr lang="en-GB" b="1" baseline="0" dirty="0"/>
              <a:t>use of ‘however’ in Lisa’s text does not signal criticality, as the ‘however’ is not used as a </a:t>
            </a:r>
            <a:r>
              <a:rPr lang="en-GB" b="1" dirty="0"/>
              <a:t>disclaim marker,</a:t>
            </a:r>
            <a:r>
              <a:rPr lang="en-GB" b="1" baseline="0" dirty="0"/>
              <a:t> i.e. contrastively, in the function of</a:t>
            </a:r>
            <a:r>
              <a:rPr lang="en-GB" b="1" dirty="0"/>
              <a:t> foregrounding</a:t>
            </a:r>
            <a:r>
              <a:rPr lang="en-GB" b="1" baseline="0" dirty="0"/>
              <a:t> the view of others, or problems and disagreements. It is simply used as a conjunction (often of rather unrelated ideas). There are 12 occurrences of ‘however’ used as a conjunction in Lisa’ text.</a:t>
            </a:r>
          </a:p>
          <a:p>
            <a:endParaRPr lang="en-GB" b="1" baseline="0" dirty="0"/>
          </a:p>
          <a:p>
            <a:r>
              <a:rPr lang="en-GB" b="1" baseline="0" dirty="0"/>
              <a:t>Harry effectively uses a range of disclaim markers including ‘however’. The first extract, from Harry’s Introduction, expands discursive space by including the view of others and thereby giving the audience the opportunity to align with this view or refute it.</a:t>
            </a:r>
          </a:p>
          <a:p>
            <a:r>
              <a:rPr lang="en-GB" b="1" baseline="0" dirty="0"/>
              <a:t>In the second extract, from the Conclusion, the disclaim marker ‘by contrast’ introduces a strong stance taken by Harry. This stance follows Harry’s acknowledgment all varieties are linguistically valid. </a:t>
            </a:r>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18</a:t>
            </a:fld>
            <a:endParaRPr lang="en-GB"/>
          </a:p>
        </p:txBody>
      </p:sp>
    </p:spTree>
    <p:extLst>
      <p:ext uri="{BB962C8B-B14F-4D97-AF65-F5344CB8AC3E}">
        <p14:creationId xmlns:p14="http://schemas.microsoft.com/office/powerpoint/2010/main" val="34269861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Lisa used far fewer hedges</a:t>
            </a:r>
            <a:r>
              <a:rPr lang="en-GB" b="1" baseline="0" dirty="0"/>
              <a:t> than Harry; only 7.5 % of her statements are hedged as opposed to 40 percent of Harry’s statements. Lisa self-mention after the x verb ‘seems’ prevents the creation of critical distance; it rather makes the expression sound subjective and chatty.</a:t>
            </a:r>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19</a:t>
            </a:fld>
            <a:endParaRPr lang="en-GB"/>
          </a:p>
        </p:txBody>
      </p:sp>
    </p:spTree>
    <p:extLst>
      <p:ext uri="{BB962C8B-B14F-4D97-AF65-F5344CB8AC3E}">
        <p14:creationId xmlns:p14="http://schemas.microsoft.com/office/powerpoint/2010/main" val="3107575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C51155-D1DA-4459-ABB6-D1AAD220910F}" type="slidenum">
              <a:rPr lang="en-GB" smtClean="0"/>
              <a:t>2</a:t>
            </a:fld>
            <a:endParaRPr lang="en-GB" dirty="0"/>
          </a:p>
        </p:txBody>
      </p:sp>
    </p:spTree>
    <p:extLst>
      <p:ext uri="{BB962C8B-B14F-4D97-AF65-F5344CB8AC3E}">
        <p14:creationId xmlns:p14="http://schemas.microsoft.com/office/powerpoint/2010/main" val="38880109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As can</a:t>
            </a:r>
            <a:r>
              <a:rPr lang="en-GB" b="1" baseline="0" dirty="0"/>
              <a:t> be seen, Lisa uses boosters more than twice as often than Harry. </a:t>
            </a:r>
            <a:r>
              <a:rPr lang="en-GB" b="1" dirty="0"/>
              <a:t>The two</a:t>
            </a:r>
            <a:r>
              <a:rPr lang="en-GB" b="1" baseline="0" dirty="0"/>
              <a:t> students’ use of hedges and boosters is in line with previous corpus-based studies that showed that high-achieving students use more hedges and low-achieving students use more boosters. </a:t>
            </a:r>
          </a:p>
          <a:p>
            <a:r>
              <a:rPr lang="en-GB" b="1" baseline="0" dirty="0"/>
              <a:t>There is not a big difference in the frequency of use of attitude markers between the two students, and therefore it is important to look at the context in which they appear.</a:t>
            </a:r>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20</a:t>
            </a:fld>
            <a:endParaRPr lang="en-GB"/>
          </a:p>
        </p:txBody>
      </p:sp>
    </p:spTree>
    <p:extLst>
      <p:ext uri="{BB962C8B-B14F-4D97-AF65-F5344CB8AC3E}">
        <p14:creationId xmlns:p14="http://schemas.microsoft.com/office/powerpoint/2010/main" val="34371886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Lisa </a:t>
            </a:r>
            <a:r>
              <a:rPr lang="en-GB" b="1" dirty="0"/>
              <a:t>uses ‘of course’ five times in an opinionated manner, as in the</a:t>
            </a:r>
            <a:r>
              <a:rPr lang="en-GB" b="1" baseline="0" dirty="0"/>
              <a:t> extracts 2 and 3. In the same way as ‘It is true that’ in extract 1, these boosters may have been used to create an authoritative voice by expressing strong commitment to these claims. However, none of these claims is embedded in a proper argumentative context. They are not backed up by evidence (references) or supported by a preceding chain of claims and warrants, and therefore </a:t>
            </a:r>
            <a:r>
              <a:rPr lang="en-GB" b="1" u="sng" baseline="0" dirty="0"/>
              <a:t>they achieve the opposite of discoursal alignment. </a:t>
            </a:r>
            <a:r>
              <a:rPr lang="en-GB" b="1" u="none" baseline="0" dirty="0"/>
              <a:t> </a:t>
            </a:r>
            <a:r>
              <a:rPr lang="en-GB" b="1" baseline="0" dirty="0"/>
              <a:t>The same applies to the attitude marker ‘it is wrong’ where a strong evaluative term is used without being supported by evidence or an explanation. The lack of hedges and frequent use of boosters and strong attitude markers show that these claims are expressions of opinion and emotion rather than the considered reasoning that is expected by the discourse community. A further sign of </a:t>
            </a:r>
            <a:r>
              <a:rPr lang="en-GB" b="1" u="sng" baseline="0" dirty="0"/>
              <a:t>discoursal </a:t>
            </a:r>
            <a:r>
              <a:rPr lang="en-GB" b="1" u="sng" baseline="0" dirty="0" err="1"/>
              <a:t>disalignment</a:t>
            </a:r>
            <a:r>
              <a:rPr lang="en-GB" b="1" u="sng" baseline="0" dirty="0"/>
              <a:t> </a:t>
            </a:r>
            <a:r>
              <a:rPr lang="en-GB" b="1" u="none" baseline="0" dirty="0"/>
              <a:t>is Lisa’s frequent use of self-mentions ‘I feel’, followed by personal opinions.</a:t>
            </a:r>
          </a:p>
          <a:p>
            <a:endParaRPr lang="en-GB" b="1" u="none" baseline="0" dirty="0"/>
          </a:p>
          <a:p>
            <a:r>
              <a:rPr lang="en-GB" b="1" u="none" baseline="0" dirty="0"/>
              <a:t>By contrast, Harry uses boosters rarely, but in a way that shows his awareness of the discourse community’s way of communication –so he discursively aligns himself with the community. The boosters ‘of course’  and ‘must’ in the second extract follow his discussion of this source, and the claim proceeds with Harry stating that some crucial information is missing in the source. Here, the boosters convey criticality, and the strong epistemic commitment will be accepted by the audience, because it is embedded in relevant argumentation. The attitude markers he uses (expensive and time-consuming, flaws, appropriate) are all supported by the preceding argument, and this is signalled by the cohesive devices of ‘this’, ‘this source’ and ‘for these reasons’.</a:t>
            </a:r>
            <a:endParaRPr lang="en-GB" b="1" u="sng" dirty="0"/>
          </a:p>
        </p:txBody>
      </p:sp>
      <p:sp>
        <p:nvSpPr>
          <p:cNvPr id="4" name="Slide Number Placeholder 3"/>
          <p:cNvSpPr>
            <a:spLocks noGrp="1"/>
          </p:cNvSpPr>
          <p:nvPr>
            <p:ph type="sldNum" sz="quarter" idx="10"/>
          </p:nvPr>
        </p:nvSpPr>
        <p:spPr/>
        <p:txBody>
          <a:bodyPr/>
          <a:lstStyle/>
          <a:p>
            <a:fld id="{15C51155-D1DA-4459-ABB6-D1AAD220910F}" type="slidenum">
              <a:rPr lang="en-GB" smtClean="0"/>
              <a:t>21</a:t>
            </a:fld>
            <a:endParaRPr lang="en-GB"/>
          </a:p>
        </p:txBody>
      </p:sp>
    </p:spTree>
    <p:extLst>
      <p:ext uri="{BB962C8B-B14F-4D97-AF65-F5344CB8AC3E}">
        <p14:creationId xmlns:p14="http://schemas.microsoft.com/office/powerpoint/2010/main" val="3174109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Harry</a:t>
            </a:r>
            <a:r>
              <a:rPr lang="en-GB" b="1" baseline="0" dirty="0"/>
              <a:t> identifies himself as</a:t>
            </a:r>
            <a:r>
              <a:rPr lang="en-GB" b="1" dirty="0"/>
              <a:t> novice members of discourse community, aligning with its concepts</a:t>
            </a:r>
            <a:r>
              <a:rPr lang="en-GB" b="1" baseline="0" dirty="0"/>
              <a:t>, expected register and </a:t>
            </a:r>
            <a:r>
              <a:rPr lang="en-GB" b="1" dirty="0"/>
              <a:t>ways of reasoning. </a:t>
            </a:r>
            <a:endParaRPr lang="en-GB" dirty="0"/>
          </a:p>
        </p:txBody>
      </p:sp>
      <p:sp>
        <p:nvSpPr>
          <p:cNvPr id="4" name="Slide Number Placeholder 3"/>
          <p:cNvSpPr>
            <a:spLocks noGrp="1"/>
          </p:cNvSpPr>
          <p:nvPr>
            <p:ph type="sldNum" sz="quarter" idx="10"/>
          </p:nvPr>
        </p:nvSpPr>
        <p:spPr/>
        <p:txBody>
          <a:bodyPr/>
          <a:lstStyle/>
          <a:p>
            <a:fld id="{15C51155-D1DA-4459-ABB6-D1AAD220910F}" type="slidenum">
              <a:rPr lang="en-GB" smtClean="0"/>
              <a:t>22</a:t>
            </a:fld>
            <a:endParaRPr lang="en-GB"/>
          </a:p>
        </p:txBody>
      </p:sp>
    </p:spTree>
    <p:extLst>
      <p:ext uri="{BB962C8B-B14F-4D97-AF65-F5344CB8AC3E}">
        <p14:creationId xmlns:p14="http://schemas.microsoft.com/office/powerpoint/2010/main" val="11884898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C51155-D1DA-4459-ABB6-D1AAD220910F}" type="slidenum">
              <a:rPr lang="en-GB" smtClean="0"/>
              <a:t>23</a:t>
            </a:fld>
            <a:endParaRPr lang="en-GB"/>
          </a:p>
        </p:txBody>
      </p:sp>
    </p:spTree>
    <p:extLst>
      <p:ext uri="{BB962C8B-B14F-4D97-AF65-F5344CB8AC3E}">
        <p14:creationId xmlns:p14="http://schemas.microsoft.com/office/powerpoint/2010/main" val="18132160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5C51155-D1DA-4459-ABB6-D1AAD220910F}" type="slidenum">
              <a:rPr lang="en-GB" smtClean="0"/>
              <a:t>24</a:t>
            </a:fld>
            <a:endParaRPr lang="en-GB"/>
          </a:p>
        </p:txBody>
      </p:sp>
    </p:spTree>
    <p:extLst>
      <p:ext uri="{BB962C8B-B14F-4D97-AF65-F5344CB8AC3E}">
        <p14:creationId xmlns:p14="http://schemas.microsoft.com/office/powerpoint/2010/main" val="30879578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The two introductions</a:t>
            </a:r>
            <a:r>
              <a:rPr lang="en-GB" b="1" baseline="0" dirty="0"/>
              <a:t> that I showed you earlier would initially be shown without highlighting. In the first instance, they can be used for the development of </a:t>
            </a:r>
            <a:r>
              <a:rPr lang="en-GB" b="1" u="sng" baseline="0" dirty="0"/>
              <a:t>interactive metadiscourse resources, such as cohesion</a:t>
            </a:r>
            <a:r>
              <a:rPr lang="en-GB" b="1" baseline="0" dirty="0"/>
              <a:t>. Students could first be asked to analyse how the text connects to the essay title – see yellow highlighting in the high-achieving text that has strong cohesion between title and introduction. </a:t>
            </a:r>
          </a:p>
          <a:p>
            <a:endParaRPr lang="en-GB" b="1" baseline="0" dirty="0"/>
          </a:p>
          <a:p>
            <a:r>
              <a:rPr lang="en-GB" b="1" baseline="0" dirty="0"/>
              <a:t>The main purpose of the task  is to alert students to the use of various concepts that are not clearly linked to the essay title in Lisa’s text (left, concepts highlighted in grey) and not explained. Students would be guided to the conclusion that this text was written for the instructor/teacher, who is likely to have used these concepts in the classroom and therefore perceived as not needing explanations.</a:t>
            </a:r>
          </a:p>
          <a:p>
            <a:r>
              <a:rPr lang="en-GB" b="1" baseline="0" dirty="0"/>
              <a:t>Harry, by contrast, does not expect topic-specific knowledge from his audience and explains all concepts introduced in his text.</a:t>
            </a:r>
          </a:p>
        </p:txBody>
      </p:sp>
      <p:sp>
        <p:nvSpPr>
          <p:cNvPr id="4" name="Slide Number Placeholder 3"/>
          <p:cNvSpPr>
            <a:spLocks noGrp="1"/>
          </p:cNvSpPr>
          <p:nvPr>
            <p:ph type="sldNum" sz="quarter" idx="10"/>
          </p:nvPr>
        </p:nvSpPr>
        <p:spPr/>
        <p:txBody>
          <a:bodyPr/>
          <a:lstStyle/>
          <a:p>
            <a:fld id="{15C51155-D1DA-4459-ABB6-D1AAD220910F}" type="slidenum">
              <a:rPr lang="en-GB" smtClean="0"/>
              <a:t>25</a:t>
            </a:fld>
            <a:endParaRPr lang="en-GB"/>
          </a:p>
        </p:txBody>
      </p:sp>
    </p:spTree>
    <p:extLst>
      <p:ext uri="{BB962C8B-B14F-4D97-AF65-F5344CB8AC3E}">
        <p14:creationId xmlns:p14="http://schemas.microsoft.com/office/powerpoint/2010/main" val="13507903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baseline="0" dirty="0"/>
              <a:t>This task intends to help students to get a clearer understanding of what </a:t>
            </a:r>
            <a:r>
              <a:rPr lang="en-GB" b="1" baseline="0" dirty="0" smtClean="0"/>
              <a:t>criticality means </a:t>
            </a:r>
            <a:r>
              <a:rPr lang="en-GB" b="1" baseline="0" dirty="0"/>
              <a:t>and how it is realised in texts. </a:t>
            </a:r>
          </a:p>
          <a:p>
            <a:r>
              <a:rPr lang="en-GB" b="1" baseline="0" dirty="0"/>
              <a:t>The claims with the booster ‘of course’ are underlined in both texts, as the booster expresses strong epistemic commitment and therefore suggests criticality. Students will be asked how these strong claims are supported by the surrounding argumentation. </a:t>
            </a:r>
          </a:p>
          <a:p>
            <a:r>
              <a:rPr lang="en-GB" b="1" baseline="0" dirty="0"/>
              <a:t>They will notice that in Lisa’s text </a:t>
            </a:r>
            <a:r>
              <a:rPr lang="en-GB" b="1" baseline="0" dirty="0" smtClean="0"/>
              <a:t>the </a:t>
            </a:r>
            <a:r>
              <a:rPr lang="en-GB" b="1" baseline="0" dirty="0"/>
              <a:t>claim is unsupported, unrelated to the preceding and following claims and represents the expression of a personal opinion. </a:t>
            </a:r>
          </a:p>
          <a:p>
            <a:r>
              <a:rPr lang="en-GB" b="1" baseline="0" dirty="0"/>
              <a:t>By contrast, Harry’s claim critiques a study that he has discussed in the preceding text, and the justification for the claim is provided in the next statement. </a:t>
            </a:r>
          </a:p>
          <a:p>
            <a:r>
              <a:rPr lang="en-GB" b="1" baseline="0" dirty="0" smtClean="0"/>
              <a:t>As the next step, students would be asked to identify other features that signal criticality. </a:t>
            </a:r>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26</a:t>
            </a:fld>
            <a:endParaRPr lang="en-GB"/>
          </a:p>
        </p:txBody>
      </p:sp>
    </p:spTree>
    <p:extLst>
      <p:ext uri="{BB962C8B-B14F-4D97-AF65-F5344CB8AC3E}">
        <p14:creationId xmlns:p14="http://schemas.microsoft.com/office/powerpoint/2010/main" val="3276634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Students</a:t>
            </a:r>
            <a:r>
              <a:rPr lang="en-GB" b="1" baseline="0" dirty="0"/>
              <a:t> may notice the following features:</a:t>
            </a:r>
          </a:p>
          <a:p>
            <a:pPr marL="228600" indent="-228600">
              <a:buAutoNum type="arabicPeriod"/>
            </a:pPr>
            <a:r>
              <a:rPr lang="en-GB" b="1" baseline="0" dirty="0"/>
              <a:t>Yellow: the level of caution in some of the writers’ claims. Harry’s </a:t>
            </a:r>
            <a:r>
              <a:rPr lang="en-GB" b="1" baseline="0" dirty="0" smtClean="0"/>
              <a:t>use </a:t>
            </a:r>
            <a:r>
              <a:rPr lang="en-GB" b="1" baseline="0" dirty="0"/>
              <a:t>of hedges, i.e. the caution he expresses, aligns well with his reservation about flaws in the study (the ‘of course sentence). It also aligns well with the discourse community’s expectation of tentativeness in claims for which no absolute certainty exists. Lisa uses one hedge which serves to support her own opinion, and does not provide references for the many who would argue.</a:t>
            </a:r>
          </a:p>
          <a:p>
            <a:pPr marL="228600" indent="-228600">
              <a:buAutoNum type="arabicPeriod"/>
            </a:pPr>
            <a:r>
              <a:rPr lang="en-GB" b="1" baseline="0" dirty="0"/>
              <a:t>Grey: Both students use boosters. Again, in Lisa’s case there is no support for her strong epistemic commitment, whilst in Harry’s case there is, and therefore his boosters serve to express criticality and writer authority.</a:t>
            </a:r>
          </a:p>
          <a:p>
            <a:pPr marL="228600" indent="-228600">
              <a:buAutoNum type="arabicPeriod"/>
            </a:pPr>
            <a:r>
              <a:rPr lang="en-GB" b="1" baseline="0" dirty="0"/>
              <a:t>Underlined: In Lisa’s text are several self-mentions (as well as engagement resources such as the reader pronoun ‘you’ and the inclusive pronoun ‘we’). However, the way in which she uses these resources reflects a lack of criticality, as she expresses personal opinions and clearly perceives her instructor as the audience.</a:t>
            </a:r>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27</a:t>
            </a:fld>
            <a:endParaRPr lang="en-GB"/>
          </a:p>
        </p:txBody>
      </p:sp>
    </p:spTree>
    <p:extLst>
      <p:ext uri="{BB962C8B-B14F-4D97-AF65-F5344CB8AC3E}">
        <p14:creationId xmlns:p14="http://schemas.microsoft.com/office/powerpoint/2010/main" val="29148214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a:t>This</a:t>
            </a:r>
            <a:r>
              <a:rPr lang="en-GB" b="1" baseline="0" dirty="0"/>
              <a:t> task adds to the previous one by helping students to acquire s</a:t>
            </a:r>
            <a:r>
              <a:rPr lang="en-GB" b="1" dirty="0"/>
              <a:t>tance</a:t>
            </a:r>
            <a:r>
              <a:rPr lang="en-GB" b="1" baseline="0" dirty="0"/>
              <a:t> resources needed for criticality. The text extracts would be presented to students without the highlights and </a:t>
            </a:r>
            <a:r>
              <a:rPr lang="en-GB" b="1" baseline="0" dirty="0" err="1"/>
              <a:t>underlinings</a:t>
            </a:r>
            <a:r>
              <a:rPr lang="en-GB" b="1"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Students will notice that there is a relatively high use of hedges and boosters in Harry’s conclusion.  They will then be asked when certainty and caution are appropriate in academic texts and expected by the discourse community. The students should be made aware of the fact that the Harry’s conclusion contains a substantially higher number of boosters and attitude markers than the preceding text, and consider what effect this has (criticality; Harry finishes his argumentation on an authoritative note).</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b="1" baseline="0" dirty="0"/>
              <a:t>In Lisa’s conclusion, by contrast, the stance feature of self-mention dominates, which introduce unsupported statements and generalisations.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b="1" baseline="0" dirty="0"/>
              <a:t>The task can be extended by asking students to change expressions of certainty in Harry’s text to more cautious ones and vice versa, and to consider how this would change the writer’s stance and be received by the audience.</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15C51155-D1DA-4459-ABB6-D1AAD220910F}" type="slidenum">
              <a:rPr lang="en-GB" smtClean="0"/>
              <a:t>28</a:t>
            </a:fld>
            <a:endParaRPr lang="en-GB"/>
          </a:p>
        </p:txBody>
      </p:sp>
    </p:spTree>
    <p:extLst>
      <p:ext uri="{BB962C8B-B14F-4D97-AF65-F5344CB8AC3E}">
        <p14:creationId xmlns:p14="http://schemas.microsoft.com/office/powerpoint/2010/main" val="31512017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5C51155-D1DA-4459-ABB6-D1AAD220910F}" type="slidenum">
              <a:rPr lang="en-GB" smtClean="0"/>
              <a:t>29</a:t>
            </a:fld>
            <a:endParaRPr lang="en-GB"/>
          </a:p>
        </p:txBody>
      </p:sp>
    </p:spTree>
    <p:extLst>
      <p:ext uri="{BB962C8B-B14F-4D97-AF65-F5344CB8AC3E}">
        <p14:creationId xmlns:p14="http://schemas.microsoft.com/office/powerpoint/2010/main" val="4020529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3</a:t>
            </a:fld>
            <a:endParaRPr lang="en-GB"/>
          </a:p>
        </p:txBody>
      </p:sp>
    </p:spTree>
    <p:extLst>
      <p:ext uri="{BB962C8B-B14F-4D97-AF65-F5344CB8AC3E}">
        <p14:creationId xmlns:p14="http://schemas.microsoft.com/office/powerpoint/2010/main" val="2242895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4</a:t>
            </a:fld>
            <a:endParaRPr lang="en-GB"/>
          </a:p>
        </p:txBody>
      </p:sp>
    </p:spTree>
    <p:extLst>
      <p:ext uri="{BB962C8B-B14F-4D97-AF65-F5344CB8AC3E}">
        <p14:creationId xmlns:p14="http://schemas.microsoft.com/office/powerpoint/2010/main" val="2175840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15C51155-D1DA-4459-ABB6-D1AAD220910F}" type="slidenum">
              <a:rPr lang="en-GB" smtClean="0"/>
              <a:t>5</a:t>
            </a:fld>
            <a:endParaRPr lang="en-GB"/>
          </a:p>
        </p:txBody>
      </p:sp>
    </p:spTree>
    <p:extLst>
      <p:ext uri="{BB962C8B-B14F-4D97-AF65-F5344CB8AC3E}">
        <p14:creationId xmlns:p14="http://schemas.microsoft.com/office/powerpoint/2010/main" val="411143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C51155-D1DA-4459-ABB6-D1AAD220910F}" type="slidenum">
              <a:rPr lang="en-GB" smtClean="0"/>
              <a:t>6</a:t>
            </a:fld>
            <a:endParaRPr lang="en-GB"/>
          </a:p>
        </p:txBody>
      </p:sp>
    </p:spTree>
    <p:extLst>
      <p:ext uri="{BB962C8B-B14F-4D97-AF65-F5344CB8AC3E}">
        <p14:creationId xmlns:p14="http://schemas.microsoft.com/office/powerpoint/2010/main" val="886996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7</a:t>
            </a:fld>
            <a:endParaRPr lang="en-GB"/>
          </a:p>
        </p:txBody>
      </p:sp>
    </p:spTree>
    <p:extLst>
      <p:ext uri="{BB962C8B-B14F-4D97-AF65-F5344CB8AC3E}">
        <p14:creationId xmlns:p14="http://schemas.microsoft.com/office/powerpoint/2010/main" val="3288491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C51155-D1DA-4459-ABB6-D1AAD220910F}" type="slidenum">
              <a:rPr lang="en-GB" smtClean="0"/>
              <a:t>8</a:t>
            </a:fld>
            <a:endParaRPr lang="en-GB"/>
          </a:p>
        </p:txBody>
      </p:sp>
    </p:spTree>
    <p:extLst>
      <p:ext uri="{BB962C8B-B14F-4D97-AF65-F5344CB8AC3E}">
        <p14:creationId xmlns:p14="http://schemas.microsoft.com/office/powerpoint/2010/main" val="1559130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15C51155-D1DA-4459-ABB6-D1AAD220910F}" type="slidenum">
              <a:rPr lang="en-GB" smtClean="0"/>
              <a:t>9</a:t>
            </a:fld>
            <a:endParaRPr lang="en-GB"/>
          </a:p>
        </p:txBody>
      </p:sp>
    </p:spTree>
    <p:extLst>
      <p:ext uri="{BB962C8B-B14F-4D97-AF65-F5344CB8AC3E}">
        <p14:creationId xmlns:p14="http://schemas.microsoft.com/office/powerpoint/2010/main" val="4257775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9400D8-CDA5-49F9-BF93-EE2A9ED0E37E}"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C284E5-11DB-4A70-8548-BC9822E2A90A}" type="slidenum">
              <a:rPr lang="en-GB" smtClean="0"/>
              <a:t>‹#›</a:t>
            </a:fld>
            <a:endParaRPr lang="en-GB"/>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9400D8-CDA5-49F9-BF93-EE2A9ED0E37E}"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C284E5-11DB-4A70-8548-BC9822E2A90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9400D8-CDA5-49F9-BF93-EE2A9ED0E37E}"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C284E5-11DB-4A70-8548-BC9822E2A90A}"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9400D8-CDA5-49F9-BF93-EE2A9ED0E37E}"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C284E5-11DB-4A70-8548-BC9822E2A90A}"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9400D8-CDA5-49F9-BF93-EE2A9ED0E37E}"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C284E5-11DB-4A70-8548-BC9822E2A90A}" type="slidenum">
              <a:rPr lang="en-GB" smtClean="0"/>
              <a:t>‹#›</a:t>
            </a:fld>
            <a:endParaRPr lang="en-GB"/>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9400D8-CDA5-49F9-BF93-EE2A9ED0E37E}" type="datetimeFigureOut">
              <a:rPr lang="en-GB" smtClean="0"/>
              <a:t>03/03/2020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C284E5-11DB-4A70-8548-BC9822E2A90A}"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9400D8-CDA5-49F9-BF93-EE2A9ED0E37E}" type="datetimeFigureOut">
              <a:rPr lang="en-GB" smtClean="0"/>
              <a:t>03/03/2020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C284E5-11DB-4A70-8548-BC9822E2A90A}" type="slidenum">
              <a:rPr lang="en-GB" smtClean="0"/>
              <a:t>‹#›</a:t>
            </a:fld>
            <a:endParaRPr lang="en-GB"/>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9400D8-CDA5-49F9-BF93-EE2A9ED0E37E}" type="datetimeFigureOut">
              <a:rPr lang="en-GB" smtClean="0"/>
              <a:t>03/03/2020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C284E5-11DB-4A70-8548-BC9822E2A90A}"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9400D8-CDA5-49F9-BF93-EE2A9ED0E37E}" type="datetimeFigureOut">
              <a:rPr lang="en-GB" smtClean="0"/>
              <a:t>03/03/2020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C284E5-11DB-4A70-8548-BC9822E2A90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9400D8-CDA5-49F9-BF93-EE2A9ED0E37E}" type="datetimeFigureOut">
              <a:rPr lang="en-GB" smtClean="0"/>
              <a:t>03/03/2020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C284E5-11DB-4A70-8548-BC9822E2A90A}" type="slidenum">
              <a:rPr lang="en-GB" smtClean="0"/>
              <a:t>‹#›</a:t>
            </a:fld>
            <a:endParaRPr lang="en-GB"/>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9400D8-CDA5-49F9-BF93-EE2A9ED0E37E}" type="datetimeFigureOut">
              <a:rPr lang="en-GB" smtClean="0"/>
              <a:t>03/03/2020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C284E5-11DB-4A70-8548-BC9822E2A90A}"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19400D8-CDA5-49F9-BF93-EE2A9ED0E37E}" type="datetimeFigureOut">
              <a:rPr lang="en-GB" smtClean="0"/>
              <a:t>03/03/2020</a:t>
            </a:fld>
            <a:endParaRPr lang="en-GB"/>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GB"/>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6C284E5-11DB-4A70-8548-BC9822E2A90A}"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A53DE48-3172-4CD4-B2B7-0451EA071C03}"/>
              </a:ext>
            </a:extLst>
          </p:cNvPr>
          <p:cNvSpPr>
            <a:spLocks noGrp="1"/>
          </p:cNvSpPr>
          <p:nvPr>
            <p:ph type="ctrTitle"/>
          </p:nvPr>
        </p:nvSpPr>
        <p:spPr/>
        <p:txBody>
          <a:bodyPr/>
          <a:lstStyle/>
          <a:p>
            <a:r>
              <a:rPr lang="en-GB" sz="4400" dirty="0"/>
              <a:t>Developing Audience Awareness in novice writers</a:t>
            </a:r>
          </a:p>
        </p:txBody>
      </p:sp>
      <p:sp>
        <p:nvSpPr>
          <p:cNvPr id="3" name="Subtitle 2">
            <a:extLst>
              <a:ext uri="{FF2B5EF4-FFF2-40B4-BE49-F238E27FC236}">
                <a16:creationId xmlns="" xmlns:a16="http://schemas.microsoft.com/office/drawing/2014/main" id="{947ADBC9-F168-4593-948A-84BF8927C4A1}"/>
              </a:ext>
            </a:extLst>
          </p:cNvPr>
          <p:cNvSpPr>
            <a:spLocks noGrp="1"/>
          </p:cNvSpPr>
          <p:nvPr>
            <p:ph type="subTitle" idx="1"/>
          </p:nvPr>
        </p:nvSpPr>
        <p:spPr/>
        <p:txBody>
          <a:bodyPr/>
          <a:lstStyle/>
          <a:p>
            <a:r>
              <a:rPr lang="en-GB" dirty="0"/>
              <a:t>St. Andrews EAP Conference 29</a:t>
            </a:r>
            <a:r>
              <a:rPr lang="en-GB" baseline="30000" dirty="0"/>
              <a:t>th</a:t>
            </a:r>
            <a:r>
              <a:rPr lang="en-GB" dirty="0"/>
              <a:t> Feb 2020</a:t>
            </a:r>
          </a:p>
          <a:p>
            <a:endParaRPr lang="en-GB" dirty="0"/>
          </a:p>
          <a:p>
            <a:r>
              <a:rPr lang="en-GB" i="1" dirty="0"/>
              <a:t>Ursula Wingate, Kings College London</a:t>
            </a:r>
          </a:p>
        </p:txBody>
      </p:sp>
    </p:spTree>
    <p:extLst>
      <p:ext uri="{BB962C8B-B14F-4D97-AF65-F5344CB8AC3E}">
        <p14:creationId xmlns:p14="http://schemas.microsoft.com/office/powerpoint/2010/main" val="175111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III. What is difficult for novice writers in addressing audiences?</a:t>
            </a:r>
          </a:p>
        </p:txBody>
      </p:sp>
      <p:sp>
        <p:nvSpPr>
          <p:cNvPr id="3" name="Content Placeholder 2"/>
          <p:cNvSpPr>
            <a:spLocks noGrp="1"/>
          </p:cNvSpPr>
          <p:nvPr>
            <p:ph idx="1"/>
          </p:nvPr>
        </p:nvSpPr>
        <p:spPr/>
        <p:txBody>
          <a:bodyPr/>
          <a:lstStyle/>
          <a:p>
            <a:pPr marL="457200" indent="-457200">
              <a:buFont typeface="+mj-lt"/>
              <a:buAutoNum type="arabicPeriod"/>
            </a:pPr>
            <a:r>
              <a:rPr lang="en-GB" dirty="0"/>
              <a:t>Identifying audience</a:t>
            </a:r>
          </a:p>
          <a:p>
            <a:pPr marL="457200" indent="-457200">
              <a:buFont typeface="+mj-lt"/>
              <a:buAutoNum type="arabicPeriod"/>
            </a:pPr>
            <a:r>
              <a:rPr lang="en-GB" dirty="0"/>
              <a:t>Understanding genre purpose and requirements</a:t>
            </a:r>
          </a:p>
          <a:p>
            <a:pPr marL="457200" indent="-457200">
              <a:buFont typeface="+mj-lt"/>
              <a:buAutoNum type="arabicPeriod"/>
            </a:pPr>
            <a:r>
              <a:rPr lang="en-GB" dirty="0"/>
              <a:t>Student difficulties – research </a:t>
            </a:r>
            <a:r>
              <a:rPr lang="en-GB" dirty="0" smtClean="0"/>
              <a:t>findings</a:t>
            </a:r>
          </a:p>
          <a:p>
            <a:pPr marL="457200" indent="-457200">
              <a:buFont typeface="+mj-lt"/>
              <a:buAutoNum type="arabicPeriod"/>
            </a:pPr>
            <a:r>
              <a:rPr lang="en-GB" dirty="0" smtClean="0"/>
              <a:t>Examples of metadiscourse in student texts</a:t>
            </a:r>
            <a:endParaRPr lang="en-GB" dirty="0"/>
          </a:p>
          <a:p>
            <a:pPr marL="457200" indent="-457200">
              <a:buFont typeface="+mj-lt"/>
              <a:buAutoNum type="arabicPeriod"/>
            </a:pPr>
            <a:endParaRPr lang="en-GB" dirty="0"/>
          </a:p>
          <a:p>
            <a:pPr marL="457200" indent="-457200">
              <a:buFont typeface="+mj-lt"/>
              <a:buAutoNum type="arabicPeriod"/>
            </a:pPr>
            <a:endParaRPr lang="en-GB" dirty="0"/>
          </a:p>
        </p:txBody>
      </p:sp>
    </p:spTree>
    <p:extLst>
      <p:ext uri="{BB962C8B-B14F-4D97-AF65-F5344CB8AC3E}">
        <p14:creationId xmlns:p14="http://schemas.microsoft.com/office/powerpoint/2010/main" val="29339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 Identifying audience</a:t>
            </a:r>
          </a:p>
        </p:txBody>
      </p:sp>
      <p:sp>
        <p:nvSpPr>
          <p:cNvPr id="3" name="Content Placeholder 2"/>
          <p:cNvSpPr>
            <a:spLocks noGrp="1"/>
          </p:cNvSpPr>
          <p:nvPr>
            <p:ph idx="1"/>
          </p:nvPr>
        </p:nvSpPr>
        <p:spPr/>
        <p:txBody>
          <a:bodyPr/>
          <a:lstStyle/>
          <a:p>
            <a:pPr marL="0" indent="0">
              <a:buNone/>
            </a:pPr>
            <a:r>
              <a:rPr lang="en-GB" dirty="0">
                <a:solidFill>
                  <a:schemeClr val="tx2"/>
                </a:solidFill>
              </a:rPr>
              <a:t>Undergraduate essay prompts</a:t>
            </a:r>
            <a:r>
              <a:rPr lang="en-GB" dirty="0"/>
              <a:t> </a:t>
            </a:r>
            <a:r>
              <a:rPr lang="en-GB" dirty="0">
                <a:sym typeface="Wingdings"/>
              </a:rPr>
              <a:t> writers in dialogue with their teachers (Tang 2009)</a:t>
            </a:r>
          </a:p>
          <a:p>
            <a:pPr marL="0" indent="0">
              <a:buNone/>
            </a:pPr>
            <a:r>
              <a:rPr lang="en-GB" dirty="0">
                <a:solidFill>
                  <a:schemeClr val="tx2"/>
                </a:solidFill>
                <a:sym typeface="Wingdings"/>
              </a:rPr>
              <a:t>Examples </a:t>
            </a:r>
          </a:p>
          <a:p>
            <a:pPr marL="274320" lvl="1" indent="0">
              <a:buNone/>
            </a:pPr>
            <a:r>
              <a:rPr lang="en-GB" sz="1800" u="sng" dirty="0">
                <a:sym typeface="Wingdings"/>
              </a:rPr>
              <a:t>Biology</a:t>
            </a:r>
            <a:r>
              <a:rPr lang="en-GB" sz="1800" dirty="0">
                <a:sym typeface="Wingdings"/>
              </a:rPr>
              <a:t>: </a:t>
            </a:r>
            <a:r>
              <a:rPr lang="en-GB" sz="1800" i="1" dirty="0">
                <a:sym typeface="Wingdings"/>
              </a:rPr>
              <a:t>Grazing – good or bad for Britain’s landscape? </a:t>
            </a:r>
            <a:r>
              <a:rPr lang="en-GB" sz="1400" dirty="0">
                <a:sym typeface="Wingdings"/>
              </a:rPr>
              <a:t>(</a:t>
            </a:r>
            <a:r>
              <a:rPr lang="en-GB" sz="1400" dirty="0" err="1">
                <a:sym typeface="Wingdings"/>
              </a:rPr>
              <a:t>Nesi</a:t>
            </a:r>
            <a:r>
              <a:rPr lang="en-GB" sz="1400" dirty="0">
                <a:sym typeface="Wingdings"/>
              </a:rPr>
              <a:t> &amp; Gardner 2012: 99)</a:t>
            </a:r>
          </a:p>
          <a:p>
            <a:pPr marL="274320" lvl="1" indent="0">
              <a:buNone/>
            </a:pPr>
            <a:r>
              <a:rPr lang="en-GB" sz="1800" u="sng" dirty="0">
                <a:sym typeface="Wingdings"/>
              </a:rPr>
              <a:t>History</a:t>
            </a:r>
            <a:r>
              <a:rPr lang="en-GB" sz="1800" dirty="0">
                <a:sym typeface="Wingdings"/>
              </a:rPr>
              <a:t>: </a:t>
            </a:r>
            <a:r>
              <a:rPr lang="en-GB" sz="1800" i="1" dirty="0"/>
              <a:t>Which had more influence over later Hanoverian statesmen: the crown or public opinion?</a:t>
            </a:r>
          </a:p>
          <a:p>
            <a:pPr marL="0" indent="0">
              <a:buNone/>
            </a:pPr>
            <a:r>
              <a:rPr lang="en-GB" sz="2200" dirty="0">
                <a:sym typeface="Wingdings"/>
              </a:rPr>
              <a:t>Simple argumentative structure; response to teacher’s agenda (‘</a:t>
            </a:r>
            <a:r>
              <a:rPr lang="en-GB" sz="2200" i="1" dirty="0">
                <a:sym typeface="Wingdings"/>
              </a:rPr>
              <a:t>I strongly feel that…</a:t>
            </a:r>
            <a:r>
              <a:rPr lang="en-GB" sz="2200" dirty="0">
                <a:sym typeface="Wingdings"/>
              </a:rPr>
              <a:t> ‘)</a:t>
            </a:r>
          </a:p>
          <a:p>
            <a:pPr marL="0" indent="0">
              <a:buNone/>
            </a:pPr>
            <a:endParaRPr lang="en-GB" sz="2200" dirty="0"/>
          </a:p>
          <a:p>
            <a:pPr marL="0" indent="0">
              <a:buNone/>
            </a:pPr>
            <a:endParaRPr lang="en-GB" sz="2200" dirty="0">
              <a:sym typeface="Wingdings"/>
            </a:endParaRPr>
          </a:p>
          <a:p>
            <a:pPr marL="0" indent="0">
              <a:buNone/>
            </a:pPr>
            <a:endParaRPr lang="en-GB" sz="2200" dirty="0">
              <a:sym typeface="Wingdings"/>
            </a:endParaRPr>
          </a:p>
          <a:p>
            <a:pPr marL="0" indent="0">
              <a:buNone/>
            </a:pPr>
            <a:endParaRPr lang="en-GB" sz="2200" dirty="0">
              <a:sym typeface="Wingdings"/>
            </a:endParaRPr>
          </a:p>
          <a:p>
            <a:pPr marL="0" indent="0">
              <a:buNone/>
            </a:pPr>
            <a:endParaRPr lang="en-GB" sz="2200" dirty="0">
              <a:sym typeface="Wingdings"/>
            </a:endParaRPr>
          </a:p>
          <a:p>
            <a:pPr marL="0" indent="0">
              <a:buNone/>
            </a:pPr>
            <a:endParaRPr lang="en-GB" dirty="0"/>
          </a:p>
        </p:txBody>
      </p:sp>
    </p:spTree>
    <p:extLst>
      <p:ext uri="{BB962C8B-B14F-4D97-AF65-F5344CB8AC3E}">
        <p14:creationId xmlns:p14="http://schemas.microsoft.com/office/powerpoint/2010/main" val="2012307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2</a:t>
            </a:r>
            <a:r>
              <a:rPr lang="en-GB" dirty="0" smtClean="0"/>
              <a:t>. </a:t>
            </a:r>
            <a:r>
              <a:rPr lang="en-GB" dirty="0"/>
              <a:t>Understanding genre purpose and requirements</a:t>
            </a:r>
          </a:p>
        </p:txBody>
      </p:sp>
      <p:sp>
        <p:nvSpPr>
          <p:cNvPr id="3" name="Content Placeholder 2"/>
          <p:cNvSpPr>
            <a:spLocks noGrp="1"/>
          </p:cNvSpPr>
          <p:nvPr>
            <p:ph idx="1"/>
          </p:nvPr>
        </p:nvSpPr>
        <p:spPr/>
        <p:txBody>
          <a:bodyPr/>
          <a:lstStyle/>
          <a:p>
            <a:pPr marL="0" indent="0">
              <a:buNone/>
            </a:pPr>
            <a:r>
              <a:rPr lang="en-GB" dirty="0">
                <a:solidFill>
                  <a:schemeClr val="tx2"/>
                </a:solidFill>
              </a:rPr>
              <a:t>Argumentative essay</a:t>
            </a:r>
          </a:p>
          <a:p>
            <a:pPr marL="0" indent="0">
              <a:buNone/>
            </a:pPr>
            <a:r>
              <a:rPr lang="en-GB" dirty="0"/>
              <a:t>Genre purpose: </a:t>
            </a:r>
            <a:r>
              <a:rPr lang="en-GB" dirty="0" smtClean="0"/>
              <a:t>Displaying ‘powers </a:t>
            </a:r>
            <a:r>
              <a:rPr lang="en-GB" dirty="0"/>
              <a:t>of informed and independent reasoning’ </a:t>
            </a:r>
            <a:r>
              <a:rPr lang="en-GB" sz="1800" dirty="0"/>
              <a:t>(</a:t>
            </a:r>
            <a:r>
              <a:rPr lang="en-GB" sz="1800" dirty="0" err="1"/>
              <a:t>Nesi</a:t>
            </a:r>
            <a:r>
              <a:rPr lang="en-GB" sz="1800" dirty="0"/>
              <a:t> &amp; Gardner 2012) </a:t>
            </a:r>
          </a:p>
          <a:p>
            <a:pPr marL="0" indent="0">
              <a:buNone/>
            </a:pPr>
            <a:endParaRPr lang="en-GB" dirty="0"/>
          </a:p>
          <a:p>
            <a:pPr marL="0" indent="0">
              <a:buNone/>
            </a:pPr>
            <a:r>
              <a:rPr lang="en-GB" dirty="0"/>
              <a:t>Genre requirements:</a:t>
            </a:r>
          </a:p>
          <a:p>
            <a:r>
              <a:rPr lang="en-GB" dirty="0">
                <a:solidFill>
                  <a:schemeClr val="tx2"/>
                </a:solidFill>
              </a:rPr>
              <a:t>Critical thinking</a:t>
            </a:r>
            <a:r>
              <a:rPr lang="en-GB" dirty="0"/>
              <a:t>, displayed through</a:t>
            </a:r>
          </a:p>
          <a:p>
            <a:pPr lvl="1"/>
            <a:r>
              <a:rPr lang="en-GB" dirty="0"/>
              <a:t>Analysis and synthesis of relevant sources</a:t>
            </a:r>
          </a:p>
          <a:p>
            <a:pPr lvl="1"/>
            <a:r>
              <a:rPr lang="en-GB" dirty="0"/>
              <a:t>Development of a position</a:t>
            </a:r>
          </a:p>
          <a:p>
            <a:r>
              <a:rPr lang="en-GB" dirty="0"/>
              <a:t>Coherent presentation of position, reflecting the discipline’s conventions of reasoning</a:t>
            </a:r>
          </a:p>
          <a:p>
            <a:pPr lvl="1"/>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3800826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Misconception of genre purpose - Example</a:t>
            </a:r>
          </a:p>
        </p:txBody>
      </p:sp>
      <p:sp>
        <p:nvSpPr>
          <p:cNvPr id="3" name="Content Placeholder 2"/>
          <p:cNvSpPr>
            <a:spLocks noGrp="1"/>
          </p:cNvSpPr>
          <p:nvPr>
            <p:ph idx="1"/>
          </p:nvPr>
        </p:nvSpPr>
        <p:spPr/>
        <p:txBody>
          <a:bodyPr/>
          <a:lstStyle/>
          <a:p>
            <a:pPr marL="0" indent="0">
              <a:buNone/>
            </a:pPr>
            <a:r>
              <a:rPr lang="en-GB" dirty="0"/>
              <a:t>From a student diary:</a:t>
            </a:r>
          </a:p>
          <a:p>
            <a:pPr marL="0" indent="0">
              <a:buNone/>
            </a:pPr>
            <a:endParaRPr lang="en-GB" dirty="0"/>
          </a:p>
          <a:p>
            <a:pPr marL="0" indent="0">
              <a:buNone/>
            </a:pPr>
            <a:r>
              <a:rPr lang="en-US" i="1" dirty="0"/>
              <a:t>Now I’ve read all the books and I’m confused because there is much overlapping and I’m not sure what opinions are better. I am going to list all of them, because I want to show the work I’ve done’.</a:t>
            </a:r>
            <a:endParaRPr lang="en-GB" i="1" dirty="0"/>
          </a:p>
          <a:p>
            <a:pPr marL="0" indent="0">
              <a:buNone/>
            </a:pPr>
            <a:endParaRPr lang="en-GB" dirty="0"/>
          </a:p>
        </p:txBody>
      </p:sp>
    </p:spTree>
    <p:extLst>
      <p:ext uri="{BB962C8B-B14F-4D97-AF65-F5344CB8AC3E}">
        <p14:creationId xmlns:p14="http://schemas.microsoft.com/office/powerpoint/2010/main" val="463832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3. Student </a:t>
            </a:r>
            <a:r>
              <a:rPr lang="en-GB" dirty="0"/>
              <a:t>difficulties – research findings</a:t>
            </a:r>
          </a:p>
        </p:txBody>
      </p:sp>
      <p:sp>
        <p:nvSpPr>
          <p:cNvPr id="3" name="Content Placeholder 2"/>
          <p:cNvSpPr>
            <a:spLocks noGrp="1"/>
          </p:cNvSpPr>
          <p:nvPr>
            <p:ph idx="1"/>
          </p:nvPr>
        </p:nvSpPr>
        <p:spPr/>
        <p:txBody>
          <a:bodyPr>
            <a:normAutofit/>
          </a:bodyPr>
          <a:lstStyle/>
          <a:p>
            <a:r>
              <a:rPr lang="en-GB" dirty="0"/>
              <a:t>Low-achieving writers use more boosters, high-achieving ones more hedges </a:t>
            </a:r>
            <a:r>
              <a:rPr lang="en-GB" sz="1800" dirty="0"/>
              <a:t>(</a:t>
            </a:r>
            <a:r>
              <a:rPr lang="en-GB" sz="1800" dirty="0" err="1"/>
              <a:t>Hinkel</a:t>
            </a:r>
            <a:r>
              <a:rPr lang="en-GB" sz="1800" dirty="0"/>
              <a:t> 2005; </a:t>
            </a:r>
            <a:r>
              <a:rPr lang="en-GB" sz="1800" dirty="0" err="1"/>
              <a:t>Aull</a:t>
            </a:r>
            <a:r>
              <a:rPr lang="en-GB" sz="1800" dirty="0"/>
              <a:t> &amp; Lancaster 2014; Lee &amp; Deakin 2016)*</a:t>
            </a:r>
          </a:p>
          <a:p>
            <a:r>
              <a:rPr lang="en-GB" dirty="0"/>
              <a:t>Low-achieving writers construct ‘student stance’; high-achieving students construct ‘novice academic stance’ </a:t>
            </a:r>
            <a:r>
              <a:rPr lang="en-GB" sz="1800" dirty="0"/>
              <a:t>(Lancaster 2014)</a:t>
            </a:r>
          </a:p>
          <a:p>
            <a:endParaRPr lang="en-GB" dirty="0"/>
          </a:p>
          <a:p>
            <a:endParaRPr lang="en-GB" dirty="0"/>
          </a:p>
          <a:p>
            <a:endParaRPr lang="en-GB" dirty="0"/>
          </a:p>
          <a:p>
            <a:pPr marL="0" indent="0">
              <a:buNone/>
            </a:pPr>
            <a:r>
              <a:rPr lang="en-GB" sz="1800" dirty="0"/>
              <a:t> * Similar findings in comparison between NNS and NS academic writers (</a:t>
            </a:r>
            <a:r>
              <a:rPr lang="en-GB" sz="1800" dirty="0" err="1"/>
              <a:t>Römer</a:t>
            </a:r>
            <a:r>
              <a:rPr lang="en-GB" sz="1800" dirty="0"/>
              <a:t> 2009; Larsson 2016)</a:t>
            </a:r>
          </a:p>
          <a:p>
            <a:pPr marL="0" indent="0">
              <a:buNone/>
            </a:pPr>
            <a:endParaRPr lang="en-GB" dirty="0"/>
          </a:p>
        </p:txBody>
      </p:sp>
    </p:spTree>
    <p:extLst>
      <p:ext uri="{BB962C8B-B14F-4D97-AF65-F5344CB8AC3E}">
        <p14:creationId xmlns:p14="http://schemas.microsoft.com/office/powerpoint/2010/main" val="1676484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4. Examples of metadiscourse </a:t>
            </a:r>
            <a:r>
              <a:rPr lang="en-GB" dirty="0"/>
              <a:t>in student texts</a:t>
            </a:r>
          </a:p>
        </p:txBody>
      </p:sp>
      <p:sp>
        <p:nvSpPr>
          <p:cNvPr id="3" name="Content Placeholder 2"/>
          <p:cNvSpPr>
            <a:spLocks noGrp="1"/>
          </p:cNvSpPr>
          <p:nvPr>
            <p:ph idx="1"/>
          </p:nvPr>
        </p:nvSpPr>
        <p:spPr/>
        <p:txBody>
          <a:bodyPr/>
          <a:lstStyle/>
          <a:p>
            <a:pPr marL="0" indent="0">
              <a:buNone/>
            </a:pPr>
            <a:r>
              <a:rPr lang="en-GB" dirty="0"/>
              <a:t>Argumentative essay, BA English Linguistics</a:t>
            </a:r>
          </a:p>
          <a:p>
            <a:pPr marL="0" indent="0">
              <a:buNone/>
            </a:pPr>
            <a:r>
              <a:rPr lang="en-GB" dirty="0"/>
              <a:t>Essay title: </a:t>
            </a:r>
            <a:r>
              <a:rPr lang="en-GB" i="1" dirty="0"/>
              <a:t>If all varieties of a language are linguistically valid, should we still choose a single variety as the language to be used in education, in government, and for other official purposes?</a:t>
            </a:r>
          </a:p>
          <a:p>
            <a:pPr marL="0" indent="0">
              <a:buNone/>
            </a:pPr>
            <a:endParaRPr lang="en-GB" i="1" dirty="0"/>
          </a:p>
          <a:p>
            <a:pPr marL="0" indent="0">
              <a:buNone/>
            </a:pPr>
            <a:endParaRPr lang="en-GB" i="1" dirty="0"/>
          </a:p>
          <a:p>
            <a:pPr marL="0" indent="0">
              <a:buNone/>
            </a:pPr>
            <a:r>
              <a:rPr lang="en-GB" dirty="0"/>
              <a:t>		</a:t>
            </a:r>
            <a:r>
              <a:rPr lang="en-GB" dirty="0">
                <a:sym typeface="Wingdings"/>
              </a:rPr>
              <a:t> Lisa and Harry’s texts (handout)</a:t>
            </a:r>
            <a:endParaRPr lang="en-GB" dirty="0"/>
          </a:p>
          <a:p>
            <a:pPr marL="0" indent="0">
              <a:buNone/>
            </a:pPr>
            <a:endParaRPr lang="en-GB" dirty="0"/>
          </a:p>
        </p:txBody>
      </p:sp>
    </p:spTree>
    <p:extLst>
      <p:ext uri="{BB962C8B-B14F-4D97-AF65-F5344CB8AC3E}">
        <p14:creationId xmlns:p14="http://schemas.microsoft.com/office/powerpoint/2010/main" val="538609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Interactive resources: Coherence</a:t>
            </a:r>
          </a:p>
        </p:txBody>
      </p:sp>
      <p:sp>
        <p:nvSpPr>
          <p:cNvPr id="3" name="Content Placeholder 2"/>
          <p:cNvSpPr>
            <a:spLocks noGrp="1"/>
          </p:cNvSpPr>
          <p:nvPr>
            <p:ph idx="1"/>
          </p:nvPr>
        </p:nvSpPr>
        <p:spPr/>
        <p:txBody>
          <a:bodyPr/>
          <a:lstStyle/>
          <a:p>
            <a:pPr marL="0" indent="0">
              <a:buNone/>
            </a:pPr>
            <a:r>
              <a:rPr lang="en-GB" dirty="0"/>
              <a:t>Lisa:</a:t>
            </a:r>
          </a:p>
          <a:p>
            <a:pPr marL="0" indent="0">
              <a:buNone/>
            </a:pPr>
            <a:endParaRPr lang="en-GB" dirty="0"/>
          </a:p>
          <a:p>
            <a:pPr marL="0" indent="0">
              <a:buNone/>
            </a:pPr>
            <a:endParaRPr lang="en-GB" dirty="0"/>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2209800"/>
            <a:ext cx="8556149" cy="3211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1627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Interactive resources: Coherence</a:t>
            </a:r>
          </a:p>
        </p:txBody>
      </p:sp>
      <p:sp>
        <p:nvSpPr>
          <p:cNvPr id="3" name="Content Placeholder 2"/>
          <p:cNvSpPr>
            <a:spLocks noGrp="1"/>
          </p:cNvSpPr>
          <p:nvPr>
            <p:ph idx="1"/>
          </p:nvPr>
        </p:nvSpPr>
        <p:spPr/>
        <p:txBody>
          <a:bodyPr/>
          <a:lstStyle/>
          <a:p>
            <a:pPr marL="0" indent="0">
              <a:buNone/>
            </a:pPr>
            <a:r>
              <a:rPr lang="en-GB" dirty="0"/>
              <a:t>Harry:</a:t>
            </a:r>
          </a:p>
          <a:p>
            <a:pPr marL="0" indent="0">
              <a:buNone/>
            </a:pPr>
            <a:endParaRPr lang="en-GB"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6303" y="1828800"/>
            <a:ext cx="7529703" cy="4189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5614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Interactional resources/ Stance features</a:t>
            </a:r>
          </a:p>
        </p:txBody>
      </p:sp>
      <p:sp>
        <p:nvSpPr>
          <p:cNvPr id="3" name="Content Placeholder 2"/>
          <p:cNvSpPr>
            <a:spLocks noGrp="1"/>
          </p:cNvSpPr>
          <p:nvPr>
            <p:ph idx="1"/>
          </p:nvPr>
        </p:nvSpPr>
        <p:spPr/>
        <p:txBody>
          <a:bodyPr/>
          <a:lstStyle/>
          <a:p>
            <a:pPr marL="457200" indent="-457200">
              <a:buClr>
                <a:schemeClr val="tx2"/>
              </a:buClr>
              <a:buFont typeface="+mj-lt"/>
              <a:buAutoNum type="arabicPeriod"/>
            </a:pPr>
            <a:r>
              <a:rPr lang="en-GB" dirty="0">
                <a:solidFill>
                  <a:schemeClr val="tx2"/>
                </a:solidFill>
              </a:rPr>
              <a:t>Contrastiveness (use of disclaim markers)</a:t>
            </a:r>
          </a:p>
          <a:p>
            <a:pPr marL="0" indent="0">
              <a:buNone/>
            </a:pPr>
            <a:r>
              <a:rPr lang="en-GB" dirty="0"/>
              <a:t>Lisa: </a:t>
            </a:r>
          </a:p>
          <a:p>
            <a:pPr marL="0" indent="0">
              <a:buNone/>
            </a:pPr>
            <a:r>
              <a:rPr lang="en-GB" sz="2000" dirty="0"/>
              <a:t>‘It seems to me that most people agree that a standard is needed </a:t>
            </a:r>
            <a:r>
              <a:rPr lang="en-GB" sz="2000" u="sng" dirty="0"/>
              <a:t>however</a:t>
            </a:r>
            <a:r>
              <a:rPr lang="en-GB" sz="2000" dirty="0"/>
              <a:t> spoken Standard English is almost obsolete’.</a:t>
            </a:r>
          </a:p>
          <a:p>
            <a:pPr marL="0" indent="0">
              <a:buNone/>
            </a:pPr>
            <a:endParaRPr lang="en-GB" sz="2000" dirty="0"/>
          </a:p>
          <a:p>
            <a:pPr marL="0" indent="0">
              <a:buNone/>
            </a:pPr>
            <a:r>
              <a:rPr lang="en-GB" dirty="0"/>
              <a:t>Harry:</a:t>
            </a:r>
          </a:p>
          <a:p>
            <a:pPr marL="0" indent="0">
              <a:buNone/>
            </a:pPr>
            <a:r>
              <a:rPr lang="en-GB" sz="2000" u="sng" dirty="0"/>
              <a:t>Even though </a:t>
            </a:r>
            <a:r>
              <a:rPr lang="en-GB" sz="2000" dirty="0"/>
              <a:t>many may view this view as dated, it does gain influence in the media, where language change is often condemned, perpetuating negative public views towards variety. </a:t>
            </a:r>
          </a:p>
          <a:p>
            <a:pPr marL="0" indent="0">
              <a:buNone/>
            </a:pPr>
            <a:r>
              <a:rPr lang="en-GB" sz="2000" u="sng" dirty="0"/>
              <a:t>By contrast</a:t>
            </a:r>
            <a:r>
              <a:rPr lang="en-GB" sz="2000" dirty="0"/>
              <a:t>, the idea of giving these varieties an equal official position, no matter how valid or ideal, is seriously flawed. </a:t>
            </a:r>
          </a:p>
          <a:p>
            <a:pPr marL="0" indent="0">
              <a:buNone/>
            </a:pPr>
            <a:endParaRPr lang="en-GB" sz="2000" dirty="0"/>
          </a:p>
        </p:txBody>
      </p:sp>
    </p:spTree>
    <p:extLst>
      <p:ext uri="{BB962C8B-B14F-4D97-AF65-F5344CB8AC3E}">
        <p14:creationId xmlns:p14="http://schemas.microsoft.com/office/powerpoint/2010/main" val="555258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Interactional resources/ Stance features</a:t>
            </a:r>
          </a:p>
        </p:txBody>
      </p:sp>
      <p:sp>
        <p:nvSpPr>
          <p:cNvPr id="3" name="Content Placeholder 2"/>
          <p:cNvSpPr>
            <a:spLocks noGrp="1"/>
          </p:cNvSpPr>
          <p:nvPr>
            <p:ph idx="1"/>
          </p:nvPr>
        </p:nvSpPr>
        <p:spPr/>
        <p:txBody>
          <a:bodyPr/>
          <a:lstStyle/>
          <a:p>
            <a:pPr marL="457200" indent="-457200">
              <a:buClr>
                <a:schemeClr val="tx2"/>
              </a:buClr>
              <a:buFont typeface="+mj-lt"/>
              <a:buAutoNum type="arabicPeriod" startAt="2"/>
            </a:pPr>
            <a:r>
              <a:rPr lang="en-GB" dirty="0">
                <a:solidFill>
                  <a:schemeClr val="tx2"/>
                </a:solidFill>
              </a:rPr>
              <a:t>Critical distance (use of hedges)</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Lisa: ‘It </a:t>
            </a:r>
            <a:r>
              <a:rPr lang="en-GB" sz="2000" u="sng" dirty="0"/>
              <a:t>seems</a:t>
            </a:r>
            <a:r>
              <a:rPr lang="en-GB" sz="2000" dirty="0"/>
              <a:t> to me that most people agree that a standard is needed’.</a:t>
            </a:r>
          </a:p>
          <a:p>
            <a:pPr marL="0" lvl="0" indent="0">
              <a:buNone/>
            </a:pPr>
            <a:r>
              <a:rPr lang="en-GB" sz="2000" dirty="0"/>
              <a:t>Harry: ‘</a:t>
            </a:r>
            <a:r>
              <a:rPr lang="en-GB" sz="2000" u="sng" dirty="0"/>
              <a:t>Overall</a:t>
            </a:r>
            <a:r>
              <a:rPr lang="en-GB" sz="2000" dirty="0"/>
              <a:t>, it </a:t>
            </a:r>
            <a:r>
              <a:rPr lang="en-GB" sz="2000" u="sng" dirty="0"/>
              <a:t>appears</a:t>
            </a:r>
            <a:r>
              <a:rPr lang="en-GB" sz="2000" dirty="0"/>
              <a:t> reasonable to conclude that all varieties are indeed linguistically valid. </a:t>
            </a:r>
          </a:p>
          <a:p>
            <a:pPr marL="0" indent="0">
              <a:buNone/>
            </a:pPr>
            <a:endParaRPr lang="en-GB" dirty="0"/>
          </a:p>
          <a:p>
            <a:pPr marL="0" indent="0">
              <a:buNone/>
            </a:pPr>
            <a:endParaRPr lang="en-GB" dirty="0">
              <a:solidFill>
                <a:schemeClr val="tx2"/>
              </a:solidFill>
            </a:endParaRPr>
          </a:p>
          <a:p>
            <a:pPr marL="0" indent="0">
              <a:buNone/>
            </a:pPr>
            <a:endParaRPr lang="en-GB" dirty="0">
              <a:solidFill>
                <a:schemeClr val="tx2"/>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454808392"/>
              </p:ext>
            </p:extLst>
          </p:nvPr>
        </p:nvGraphicFramePr>
        <p:xfrm>
          <a:off x="1752600" y="2514602"/>
          <a:ext cx="5715000" cy="1110995"/>
        </p:xfrm>
        <a:graphic>
          <a:graphicData uri="http://schemas.openxmlformats.org/drawingml/2006/table">
            <a:tbl>
              <a:tblPr firstRow="1" firstCol="1" bandRow="1"/>
              <a:tblGrid>
                <a:gridCol w="891925">
                  <a:extLst>
                    <a:ext uri="{9D8B030D-6E8A-4147-A177-3AD203B41FA5}">
                      <a16:colId xmlns="" xmlns:a16="http://schemas.microsoft.com/office/drawing/2014/main" val="20000"/>
                    </a:ext>
                  </a:extLst>
                </a:gridCol>
                <a:gridCol w="900279">
                  <a:extLst>
                    <a:ext uri="{9D8B030D-6E8A-4147-A177-3AD203B41FA5}">
                      <a16:colId xmlns="" xmlns:a16="http://schemas.microsoft.com/office/drawing/2014/main" val="20001"/>
                    </a:ext>
                  </a:extLst>
                </a:gridCol>
                <a:gridCol w="960159">
                  <a:extLst>
                    <a:ext uri="{9D8B030D-6E8A-4147-A177-3AD203B41FA5}">
                      <a16:colId xmlns="" xmlns:a16="http://schemas.microsoft.com/office/drawing/2014/main" val="20002"/>
                    </a:ext>
                  </a:extLst>
                </a:gridCol>
                <a:gridCol w="1020038">
                  <a:extLst>
                    <a:ext uri="{9D8B030D-6E8A-4147-A177-3AD203B41FA5}">
                      <a16:colId xmlns="" xmlns:a16="http://schemas.microsoft.com/office/drawing/2014/main" val="20003"/>
                    </a:ext>
                  </a:extLst>
                </a:gridCol>
                <a:gridCol w="1065296">
                  <a:extLst>
                    <a:ext uri="{9D8B030D-6E8A-4147-A177-3AD203B41FA5}">
                      <a16:colId xmlns="" xmlns:a16="http://schemas.microsoft.com/office/drawing/2014/main" val="20004"/>
                    </a:ext>
                  </a:extLst>
                </a:gridCol>
                <a:gridCol w="877303">
                  <a:extLst>
                    <a:ext uri="{9D8B030D-6E8A-4147-A177-3AD203B41FA5}">
                      <a16:colId xmlns="" xmlns:a16="http://schemas.microsoft.com/office/drawing/2014/main" val="20005"/>
                    </a:ext>
                  </a:extLst>
                </a:gridCol>
              </a:tblGrid>
              <a:tr h="289825">
                <a:tc gridSpan="3">
                  <a:txBody>
                    <a:bodyPr/>
                    <a:lstStyle/>
                    <a:p>
                      <a:pPr marL="0" marR="0" algn="ctr">
                        <a:lnSpc>
                          <a:spcPct val="115000"/>
                        </a:lnSpc>
                        <a:spcBef>
                          <a:spcPts val="0"/>
                        </a:spcBef>
                        <a:spcAft>
                          <a:spcPts val="0"/>
                        </a:spcAft>
                      </a:pPr>
                      <a:r>
                        <a:rPr lang="en-GB" sz="1400" b="1" dirty="0">
                          <a:effectLst/>
                          <a:latin typeface="Calibri"/>
                          <a:ea typeface="Calibri"/>
                          <a:cs typeface="Times New Roman"/>
                        </a:rPr>
                        <a:t>Lisa</a:t>
                      </a:r>
                      <a:endParaRPr lang="en-GB"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gridSpan="3">
                  <a:txBody>
                    <a:bodyPr/>
                    <a:lstStyle/>
                    <a:p>
                      <a:pPr marL="0" marR="0" algn="ctr">
                        <a:lnSpc>
                          <a:spcPct val="115000"/>
                        </a:lnSpc>
                        <a:spcBef>
                          <a:spcPts val="0"/>
                        </a:spcBef>
                        <a:spcAft>
                          <a:spcPts val="0"/>
                        </a:spcAft>
                      </a:pPr>
                      <a:r>
                        <a:rPr lang="en-GB" sz="1400" b="1">
                          <a:effectLst/>
                          <a:latin typeface="Calibri"/>
                          <a:ea typeface="Calibri"/>
                          <a:cs typeface="Times New Roman"/>
                        </a:rPr>
                        <a:t>Harry</a:t>
                      </a:r>
                      <a:endParaRPr lang="en-GB" sz="1400">
                        <a:effectLst/>
                        <a:latin typeface="Calibri"/>
                        <a:ea typeface="Calibri"/>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 xmlns:a16="http://schemas.microsoft.com/office/drawing/2014/main" val="10000"/>
                  </a:ext>
                </a:extLst>
              </a:tr>
              <a:tr h="531345">
                <a:tc>
                  <a:txBody>
                    <a:bodyPr/>
                    <a:lstStyle/>
                    <a:p>
                      <a:pPr marL="0" marR="0" algn="ctr">
                        <a:lnSpc>
                          <a:spcPct val="115000"/>
                        </a:lnSpc>
                        <a:spcBef>
                          <a:spcPts val="0"/>
                        </a:spcBef>
                        <a:spcAft>
                          <a:spcPts val="0"/>
                        </a:spcAft>
                      </a:pPr>
                      <a:r>
                        <a:rPr lang="en-GB" sz="1200" dirty="0">
                          <a:effectLst/>
                          <a:latin typeface="Calibri"/>
                          <a:ea typeface="Calibri"/>
                          <a:cs typeface="Times New Roman"/>
                        </a:rPr>
                        <a:t>Statements Total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200" dirty="0">
                          <a:effectLst/>
                          <a:latin typeface="Calibri"/>
                          <a:ea typeface="Calibri"/>
                          <a:cs typeface="Times New Roman"/>
                        </a:rPr>
                        <a:t>Hedged statements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200" dirty="0">
                          <a:effectLst/>
                          <a:latin typeface="Calibri"/>
                          <a:ea typeface="Calibri"/>
                          <a:cs typeface="Times New Roman"/>
                        </a:rPr>
                        <a:t>Percentage occurrence</a:t>
                      </a: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200" dirty="0">
                          <a:effectLst/>
                          <a:latin typeface="Calibri"/>
                          <a:ea typeface="Calibri"/>
                          <a:cs typeface="Times New Roman"/>
                        </a:rPr>
                        <a:t>Statements Total</a:t>
                      </a: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200" dirty="0">
                          <a:effectLst/>
                          <a:latin typeface="Calibri"/>
                          <a:ea typeface="Calibri"/>
                          <a:cs typeface="Times New Roman"/>
                        </a:rPr>
                        <a:t>Hedged statements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200" dirty="0">
                          <a:effectLst/>
                          <a:latin typeface="Calibri"/>
                          <a:ea typeface="Calibri"/>
                          <a:cs typeface="Times New Roman"/>
                        </a:rPr>
                        <a:t>Percentage occurrence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89825">
                <a:tc>
                  <a:txBody>
                    <a:bodyPr/>
                    <a:lstStyle/>
                    <a:p>
                      <a:pPr marL="0" marR="0" algn="ctr">
                        <a:lnSpc>
                          <a:spcPct val="115000"/>
                        </a:lnSpc>
                        <a:spcBef>
                          <a:spcPts val="0"/>
                        </a:spcBef>
                        <a:spcAft>
                          <a:spcPts val="0"/>
                        </a:spcAft>
                      </a:pPr>
                      <a:r>
                        <a:rPr lang="en-GB" sz="1400" b="1">
                          <a:effectLst/>
                          <a:latin typeface="Calibri"/>
                          <a:ea typeface="Calibri"/>
                          <a:cs typeface="Times New Roman"/>
                        </a:rPr>
                        <a:t>53</a:t>
                      </a:r>
                      <a:endParaRPr lang="en-GB"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400" b="1">
                          <a:effectLst/>
                          <a:latin typeface="Calibri"/>
                          <a:ea typeface="Calibri"/>
                          <a:cs typeface="Times New Roman"/>
                        </a:rPr>
                        <a:t>4</a:t>
                      </a:r>
                      <a:endParaRPr lang="en-GB"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400" b="1">
                          <a:effectLst/>
                          <a:latin typeface="Calibri"/>
                          <a:ea typeface="Calibri"/>
                          <a:cs typeface="Times New Roman"/>
                        </a:rPr>
                        <a:t>7.5</a:t>
                      </a:r>
                      <a:endParaRPr lang="en-GB"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400" b="1">
                          <a:effectLst/>
                          <a:latin typeface="Calibri"/>
                          <a:ea typeface="Calibri"/>
                          <a:cs typeface="Times New Roman"/>
                        </a:rPr>
                        <a:t>55</a:t>
                      </a:r>
                      <a:endParaRPr lang="en-GB" sz="1400">
                        <a:effectLst/>
                        <a:latin typeface="Calibri"/>
                        <a:ea typeface="Calibri"/>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400" b="1" dirty="0">
                          <a:effectLst/>
                          <a:latin typeface="Calibri"/>
                          <a:ea typeface="Calibri"/>
                          <a:cs typeface="Times New Roman"/>
                        </a:rPr>
                        <a:t>22</a:t>
                      </a:r>
                      <a:endParaRPr lang="en-GB"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400" b="1" dirty="0">
                          <a:effectLst/>
                          <a:latin typeface="Calibri"/>
                          <a:ea typeface="Calibri"/>
                          <a:cs typeface="Times New Roman"/>
                        </a:rPr>
                        <a:t>40</a:t>
                      </a:r>
                      <a:endParaRPr lang="en-GB"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275540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normAutofit/>
          </a:bodyPr>
          <a:lstStyle/>
          <a:p>
            <a:r>
              <a:rPr lang="en-GB" dirty="0"/>
              <a:t>Content</a:t>
            </a:r>
          </a:p>
        </p:txBody>
      </p:sp>
      <p:sp>
        <p:nvSpPr>
          <p:cNvPr id="3" name="Content Placeholder 2"/>
          <p:cNvSpPr>
            <a:spLocks noGrp="1"/>
          </p:cNvSpPr>
          <p:nvPr>
            <p:ph idx="1"/>
          </p:nvPr>
        </p:nvSpPr>
        <p:spPr/>
        <p:txBody>
          <a:bodyPr/>
          <a:lstStyle/>
          <a:p>
            <a:pPr marL="514350" indent="-514350">
              <a:buFont typeface="+mj-lt"/>
              <a:buAutoNum type="romanUcPeriod"/>
            </a:pPr>
            <a:r>
              <a:rPr lang="en-GB" dirty="0"/>
              <a:t>What does ‘addressing audiences’ mean in academic writing?</a:t>
            </a:r>
          </a:p>
          <a:p>
            <a:pPr marL="514350" indent="-514350">
              <a:buFont typeface="+mj-lt"/>
              <a:buAutoNum type="romanUcPeriod"/>
            </a:pPr>
            <a:r>
              <a:rPr lang="en-GB" dirty="0"/>
              <a:t>The role of metadiscourse in addressing audiences </a:t>
            </a:r>
          </a:p>
          <a:p>
            <a:pPr marL="514350" indent="-514350">
              <a:buFont typeface="+mj-lt"/>
              <a:buAutoNum type="romanUcPeriod"/>
            </a:pPr>
            <a:r>
              <a:rPr lang="en-GB" dirty="0"/>
              <a:t>What is difficult for novice writers in addressing audiences?</a:t>
            </a:r>
          </a:p>
          <a:p>
            <a:pPr marL="514350" indent="-514350">
              <a:buFont typeface="+mj-lt"/>
              <a:buAutoNum type="romanUcPeriod"/>
            </a:pPr>
            <a:r>
              <a:rPr lang="en-GB" dirty="0"/>
              <a:t>Tasks for developing audience awareness in novice writers</a:t>
            </a:r>
          </a:p>
        </p:txBody>
      </p:sp>
    </p:spTree>
    <p:extLst>
      <p:ext uri="{BB962C8B-B14F-4D97-AF65-F5344CB8AC3E}">
        <p14:creationId xmlns:p14="http://schemas.microsoft.com/office/powerpoint/2010/main" val="1965796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Interactional resources/ Stance features</a:t>
            </a:r>
          </a:p>
        </p:txBody>
      </p:sp>
      <p:sp>
        <p:nvSpPr>
          <p:cNvPr id="3" name="Content Placeholder 2"/>
          <p:cNvSpPr>
            <a:spLocks noGrp="1"/>
          </p:cNvSpPr>
          <p:nvPr>
            <p:ph idx="1"/>
          </p:nvPr>
        </p:nvSpPr>
        <p:spPr/>
        <p:txBody>
          <a:bodyPr/>
          <a:lstStyle/>
          <a:p>
            <a:pPr marL="457200" indent="-457200">
              <a:buClr>
                <a:schemeClr val="tx2"/>
              </a:buClr>
              <a:buFont typeface="+mj-lt"/>
              <a:buAutoNum type="arabicPeriod" startAt="3"/>
            </a:pPr>
            <a:r>
              <a:rPr lang="en-GB" dirty="0">
                <a:solidFill>
                  <a:schemeClr val="tx2"/>
                </a:solidFill>
              </a:rPr>
              <a:t>Discoursal alignment (use of attitude markers and boosters)</a:t>
            </a:r>
          </a:p>
          <a:p>
            <a:pPr marL="0" indent="0">
              <a:buNone/>
            </a:pPr>
            <a:endParaRPr lang="en-GB" dirty="0">
              <a:solidFill>
                <a:schemeClr val="tx2"/>
              </a:solidFill>
            </a:endParaRPr>
          </a:p>
          <a:p>
            <a:pPr marL="0" indent="0">
              <a:buNone/>
            </a:pPr>
            <a:endParaRPr lang="en-GB" dirty="0">
              <a:solidFill>
                <a:schemeClr val="tx2"/>
              </a:solidFill>
            </a:endParaRPr>
          </a:p>
          <a:p>
            <a:pPr marL="0" indent="0">
              <a:buNone/>
            </a:pPr>
            <a:endParaRPr lang="en-GB" dirty="0">
              <a:solidFill>
                <a:schemeClr val="tx2"/>
              </a:solidFill>
            </a:endParaRPr>
          </a:p>
          <a:p>
            <a:pPr marL="0" indent="0">
              <a:buNone/>
            </a:pPr>
            <a:endParaRPr lang="en-GB" dirty="0">
              <a:solidFill>
                <a:schemeClr val="tx2"/>
              </a:solidFill>
            </a:endParaRPr>
          </a:p>
          <a:p>
            <a:pPr marL="0" indent="0">
              <a:buNone/>
            </a:pPr>
            <a:endParaRPr lang="en-GB" dirty="0">
              <a:solidFill>
                <a:schemeClr val="tx2"/>
              </a:solidFill>
            </a:endParaRPr>
          </a:p>
          <a:p>
            <a:pPr marL="0" indent="0">
              <a:buNone/>
            </a:pPr>
            <a:endParaRPr lang="en-GB" i="1" dirty="0"/>
          </a:p>
          <a:p>
            <a:pPr marL="0" indent="0">
              <a:buNone/>
            </a:pPr>
            <a:endParaRPr lang="en-GB" i="1" dirty="0"/>
          </a:p>
          <a:p>
            <a:pPr marL="0" indent="0">
              <a:buNone/>
            </a:pPr>
            <a:r>
              <a:rPr lang="en-GB" i="1" dirty="0"/>
              <a:t>	Context of boosters and attitude markers </a:t>
            </a:r>
            <a:r>
              <a:rPr lang="en-GB" i="1" dirty="0">
                <a:sym typeface="Wingdings"/>
              </a:rPr>
              <a:t></a:t>
            </a:r>
            <a:endParaRPr lang="en-GB" i="1" dirty="0"/>
          </a:p>
          <a:p>
            <a:pPr marL="0" indent="0">
              <a:buNone/>
            </a:pPr>
            <a:endParaRPr lang="en-GB" dirty="0">
              <a:solidFill>
                <a:schemeClr val="tx2"/>
              </a:solidFill>
            </a:endParaRP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0600" y="2362200"/>
            <a:ext cx="77724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27083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Context of boosters and attitude markers</a:t>
            </a:r>
          </a:p>
        </p:txBody>
      </p:sp>
      <p:sp>
        <p:nvSpPr>
          <p:cNvPr id="3" name="Content Placeholder 2"/>
          <p:cNvSpPr>
            <a:spLocks noGrp="1"/>
          </p:cNvSpPr>
          <p:nvPr>
            <p:ph idx="1"/>
          </p:nvPr>
        </p:nvSpPr>
        <p:spPr>
          <a:ln>
            <a:solidFill>
              <a:schemeClr val="tx1"/>
            </a:solidFill>
            <a:prstDash val="sysDash"/>
          </a:ln>
        </p:spPr>
        <p:txBody>
          <a:bodyPr/>
          <a:lstStyle/>
          <a:p>
            <a:pPr marL="0" indent="0">
              <a:buNone/>
            </a:pPr>
            <a:r>
              <a:rPr lang="en-GB" dirty="0"/>
              <a:t>Lisa:</a:t>
            </a:r>
          </a:p>
          <a:p>
            <a:pPr marL="0" indent="0">
              <a:buNone/>
            </a:pPr>
            <a:r>
              <a:rPr lang="en-GB" sz="2000" dirty="0"/>
              <a:t>‘</a:t>
            </a:r>
            <a:r>
              <a:rPr lang="en-GB" sz="2000" u="sng" dirty="0"/>
              <a:t>It is true </a:t>
            </a:r>
            <a:r>
              <a:rPr lang="en-GB" sz="2000" dirty="0"/>
              <a:t>that some </a:t>
            </a:r>
            <a:r>
              <a:rPr lang="en-GB" sz="2000" dirty="0" err="1"/>
              <a:t>prescriptivists</a:t>
            </a:r>
            <a:r>
              <a:rPr lang="en-GB" sz="2000" dirty="0"/>
              <a:t> have lost sight of…’</a:t>
            </a:r>
          </a:p>
          <a:p>
            <a:pPr marL="0" indent="0">
              <a:buNone/>
            </a:pPr>
            <a:r>
              <a:rPr lang="en-GB" sz="2000" dirty="0"/>
              <a:t>‘</a:t>
            </a:r>
            <a:r>
              <a:rPr lang="en-GB" sz="2000" u="sng" dirty="0"/>
              <a:t>Of course </a:t>
            </a:r>
            <a:r>
              <a:rPr lang="en-GB" sz="2000" dirty="0"/>
              <a:t>all varieties of a </a:t>
            </a:r>
            <a:r>
              <a:rPr lang="en-GB" sz="2000" dirty="0" err="1"/>
              <a:t>lnaguage</a:t>
            </a:r>
            <a:r>
              <a:rPr lang="en-GB" sz="2000" dirty="0"/>
              <a:t> are linguistically valid and </a:t>
            </a:r>
            <a:r>
              <a:rPr lang="en-GB" sz="2000" u="sng" dirty="0">
                <a:ln cmpd="dbl">
                  <a:solidFill>
                    <a:schemeClr val="tx1"/>
                  </a:solidFill>
                  <a:prstDash val="sysDot"/>
                </a:ln>
              </a:rPr>
              <a:t>it is wrong </a:t>
            </a:r>
            <a:r>
              <a:rPr lang="en-GB" sz="2000" dirty="0"/>
              <a:t>to give one form prestige’</a:t>
            </a:r>
          </a:p>
          <a:p>
            <a:pPr marL="0" indent="0">
              <a:buNone/>
            </a:pPr>
            <a:r>
              <a:rPr lang="en-GB" sz="2000" dirty="0"/>
              <a:t>‘</a:t>
            </a:r>
            <a:r>
              <a:rPr lang="en-GB" sz="2000" u="sng" dirty="0"/>
              <a:t>Of course </a:t>
            </a:r>
            <a:r>
              <a:rPr lang="en-GB" sz="2000" dirty="0"/>
              <a:t>standardisation of the written and the spoken form of English are </a:t>
            </a:r>
            <a:r>
              <a:rPr lang="en-GB" sz="2000" u="sng" dirty="0">
                <a:ln>
                  <a:solidFill>
                    <a:schemeClr val="tx1"/>
                  </a:solidFill>
                  <a:prstDash val="sysDot"/>
                </a:ln>
              </a:rPr>
              <a:t>dramatically</a:t>
            </a:r>
            <a:r>
              <a:rPr lang="en-GB" sz="2000" dirty="0"/>
              <a:t> different’</a:t>
            </a:r>
          </a:p>
          <a:p>
            <a:pPr marL="0" indent="0">
              <a:buNone/>
            </a:pPr>
            <a:endParaRPr lang="en-GB" dirty="0"/>
          </a:p>
          <a:p>
            <a:pPr marL="0" indent="0">
              <a:buNone/>
            </a:pPr>
            <a:r>
              <a:rPr lang="en-GB" dirty="0"/>
              <a:t>Harry:</a:t>
            </a:r>
          </a:p>
          <a:p>
            <a:pPr marL="0" indent="0">
              <a:buNone/>
            </a:pPr>
            <a:r>
              <a:rPr lang="en-GB" sz="2000" dirty="0"/>
              <a:t>‘This would be a </a:t>
            </a:r>
            <a:r>
              <a:rPr lang="en-GB" sz="2000" u="sng" dirty="0"/>
              <a:t>highly</a:t>
            </a:r>
            <a:r>
              <a:rPr lang="en-GB" sz="2000" dirty="0"/>
              <a:t> </a:t>
            </a:r>
            <a:r>
              <a:rPr lang="en-GB" sz="2000" u="sng" dirty="0">
                <a:ln>
                  <a:solidFill>
                    <a:schemeClr val="tx1"/>
                  </a:solidFill>
                  <a:prstDash val="sysDot"/>
                </a:ln>
              </a:rPr>
              <a:t>expensive and time consuming</a:t>
            </a:r>
            <a:r>
              <a:rPr lang="en-GB" sz="2000" dirty="0"/>
              <a:t> process’</a:t>
            </a:r>
          </a:p>
          <a:p>
            <a:pPr marL="0" indent="0">
              <a:buNone/>
            </a:pPr>
            <a:r>
              <a:rPr lang="en-GB" sz="2000" dirty="0"/>
              <a:t>‘</a:t>
            </a:r>
            <a:r>
              <a:rPr lang="en-GB" sz="2000" u="sng" dirty="0"/>
              <a:t>Of course</a:t>
            </a:r>
            <a:r>
              <a:rPr lang="en-GB" sz="2000" dirty="0"/>
              <a:t>, the likely </a:t>
            </a:r>
            <a:r>
              <a:rPr lang="en-GB" sz="2000" u="sng" dirty="0">
                <a:ln>
                  <a:solidFill>
                    <a:schemeClr val="tx1"/>
                  </a:solidFill>
                  <a:prstDash val="sysDot"/>
                </a:ln>
              </a:rPr>
              <a:t>flaws</a:t>
            </a:r>
            <a:r>
              <a:rPr lang="en-GB" sz="2000" dirty="0"/>
              <a:t> of this source </a:t>
            </a:r>
            <a:r>
              <a:rPr lang="en-GB" sz="2000" u="sng" dirty="0"/>
              <a:t>must</a:t>
            </a:r>
            <a:r>
              <a:rPr lang="en-GB" sz="2000" dirty="0"/>
              <a:t> be noted’</a:t>
            </a:r>
          </a:p>
          <a:p>
            <a:pPr marL="0" indent="0">
              <a:buNone/>
            </a:pPr>
            <a:r>
              <a:rPr lang="en-GB" sz="2000" dirty="0"/>
              <a:t>‘For these reasons, it seems </a:t>
            </a:r>
            <a:r>
              <a:rPr lang="en-GB" sz="2000" u="sng" dirty="0">
                <a:ln>
                  <a:solidFill>
                    <a:schemeClr val="tx1"/>
                  </a:solidFill>
                  <a:prstDash val="sysDot"/>
                </a:ln>
              </a:rPr>
              <a:t>appropriate</a:t>
            </a:r>
            <a:r>
              <a:rPr lang="en-GB" sz="2000" dirty="0"/>
              <a:t> to recommend the single variety to continue to be used’</a:t>
            </a:r>
          </a:p>
        </p:txBody>
      </p:sp>
    </p:spTree>
    <p:extLst>
      <p:ext uri="{BB962C8B-B14F-4D97-AF65-F5344CB8AC3E}">
        <p14:creationId xmlns:p14="http://schemas.microsoft.com/office/powerpoint/2010/main" val="483534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Lisa and Harry’s addressing of audience</a:t>
            </a:r>
          </a:p>
        </p:txBody>
      </p:sp>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32462" y="2209800"/>
            <a:ext cx="9064056"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21933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IV. Tasks for developing audience awareness in novice writers</a:t>
            </a:r>
          </a:p>
        </p:txBody>
      </p:sp>
      <p:sp>
        <p:nvSpPr>
          <p:cNvPr id="3" name="Content Placeholder 2"/>
          <p:cNvSpPr>
            <a:spLocks noGrp="1"/>
          </p:cNvSpPr>
          <p:nvPr>
            <p:ph idx="1"/>
          </p:nvPr>
        </p:nvSpPr>
        <p:spPr/>
        <p:txBody>
          <a:bodyPr/>
          <a:lstStyle/>
          <a:p>
            <a:pPr marL="457200" indent="-457200">
              <a:buFont typeface="+mj-lt"/>
              <a:buAutoNum type="arabicPeriod"/>
            </a:pPr>
            <a:r>
              <a:rPr lang="en-GB" dirty="0"/>
              <a:t>Need for comprehensive classroom discussion about </a:t>
            </a:r>
          </a:p>
          <a:p>
            <a:pPr marL="457200" indent="-457200">
              <a:buFont typeface="+mj-lt"/>
              <a:buAutoNum type="alphaLcPeriod"/>
            </a:pPr>
            <a:r>
              <a:rPr lang="en-GB" sz="2000" dirty="0"/>
              <a:t>Who is the audience for my writing?</a:t>
            </a:r>
          </a:p>
          <a:p>
            <a:pPr marL="457200" indent="-457200">
              <a:buFont typeface="+mj-lt"/>
              <a:buAutoNum type="alphaLcPeriod"/>
            </a:pPr>
            <a:r>
              <a:rPr lang="en-GB" sz="2000" dirty="0"/>
              <a:t>Who is my discourse community?</a:t>
            </a:r>
          </a:p>
          <a:p>
            <a:pPr marL="457200" indent="-457200">
              <a:buFont typeface="+mj-lt"/>
              <a:buAutoNum type="alphaLcPeriod"/>
            </a:pPr>
            <a:r>
              <a:rPr lang="en-GB" sz="2000" dirty="0"/>
              <a:t>What is the genre I am going to write, and what are the community’s expectations towards that genre?</a:t>
            </a:r>
          </a:p>
          <a:p>
            <a:pPr marL="0" indent="0">
              <a:buNone/>
            </a:pPr>
            <a:r>
              <a:rPr lang="en-GB" dirty="0"/>
              <a:t>	</a:t>
            </a:r>
            <a:r>
              <a:rPr lang="en-GB" sz="2000" dirty="0">
                <a:solidFill>
                  <a:schemeClr val="tx2"/>
                </a:solidFill>
                <a:sym typeface="Wingdings"/>
              </a:rPr>
              <a:t> Instructor/Subject tutor (supported by EAP specialists)</a:t>
            </a:r>
          </a:p>
          <a:p>
            <a:pPr marL="457200" indent="-457200">
              <a:buFont typeface="+mj-lt"/>
              <a:buAutoNum type="arabicPeriod" startAt="2"/>
            </a:pPr>
            <a:r>
              <a:rPr lang="en-GB" dirty="0"/>
              <a:t>Need for direct instruction of interactional metadiscourse </a:t>
            </a:r>
            <a:r>
              <a:rPr lang="en-GB" sz="1800" dirty="0"/>
              <a:t>(</a:t>
            </a:r>
            <a:r>
              <a:rPr lang="en-GB" sz="1800" dirty="0" err="1"/>
              <a:t>Hinkel</a:t>
            </a:r>
            <a:r>
              <a:rPr lang="en-GB" sz="1800" dirty="0"/>
              <a:t> 2004; Hyland 2005; Li &amp; Wharton 2012)</a:t>
            </a:r>
          </a:p>
          <a:p>
            <a:pPr marL="0" indent="0">
              <a:buNone/>
            </a:pPr>
            <a:r>
              <a:rPr lang="en-GB" sz="2000" dirty="0"/>
              <a:t>	</a:t>
            </a:r>
            <a:r>
              <a:rPr lang="en-GB" sz="2000" dirty="0">
                <a:solidFill>
                  <a:schemeClr val="tx2"/>
                </a:solidFill>
                <a:sym typeface="Wingdings"/>
              </a:rPr>
              <a:t>EAP specialists</a:t>
            </a:r>
            <a:endParaRPr lang="en-GB" sz="2000" dirty="0"/>
          </a:p>
        </p:txBody>
      </p:sp>
    </p:spTree>
    <p:extLst>
      <p:ext uri="{BB962C8B-B14F-4D97-AF65-F5344CB8AC3E}">
        <p14:creationId xmlns:p14="http://schemas.microsoft.com/office/powerpoint/2010/main" val="659002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Principles for direct instruction</a:t>
            </a:r>
          </a:p>
        </p:txBody>
      </p:sp>
      <p:sp>
        <p:nvSpPr>
          <p:cNvPr id="3" name="Content Placeholder 2"/>
          <p:cNvSpPr>
            <a:spLocks noGrp="1"/>
          </p:cNvSpPr>
          <p:nvPr>
            <p:ph idx="1"/>
          </p:nvPr>
        </p:nvSpPr>
        <p:spPr/>
        <p:txBody>
          <a:bodyPr/>
          <a:lstStyle/>
          <a:p>
            <a:pPr marL="457200" indent="-457200">
              <a:buFont typeface="+mj-lt"/>
              <a:buAutoNum type="arabicPeriod"/>
            </a:pPr>
            <a:r>
              <a:rPr lang="en-GB" dirty="0"/>
              <a:t>Use of student texts as exemplars</a:t>
            </a:r>
          </a:p>
          <a:p>
            <a:pPr marL="457200" indent="-457200">
              <a:buFont typeface="+mj-lt"/>
              <a:buAutoNum type="arabicPeriod"/>
            </a:pPr>
            <a:r>
              <a:rPr lang="en-GB" dirty="0"/>
              <a:t>Comparison of high- and low-achieving texts to help students to develop audience awareness, understanding of genre requirements and to acquire stance resources</a:t>
            </a:r>
          </a:p>
          <a:p>
            <a:pPr marL="274320" lvl="1" indent="0">
              <a:buNone/>
            </a:pPr>
            <a:r>
              <a:rPr lang="en-GB" dirty="0"/>
              <a:t>		</a:t>
            </a:r>
            <a:r>
              <a:rPr lang="en-GB" i="1" dirty="0">
                <a:solidFill>
                  <a:srgbClr val="C00000"/>
                </a:solidFill>
              </a:rPr>
              <a:t>	</a:t>
            </a:r>
            <a:r>
              <a:rPr lang="en-GB" i="1" dirty="0">
                <a:solidFill>
                  <a:srgbClr val="C00000"/>
                </a:solidFill>
                <a:sym typeface="Wingdings"/>
              </a:rPr>
              <a:t> Examples </a:t>
            </a:r>
            <a:r>
              <a:rPr lang="en-GB" i="1" dirty="0">
                <a:solidFill>
                  <a:srgbClr val="C00000"/>
                </a:solidFill>
              </a:rPr>
              <a:t>	</a:t>
            </a:r>
          </a:p>
          <a:p>
            <a:pPr marL="457200" indent="-457200">
              <a:buFont typeface="+mj-lt"/>
              <a:buAutoNum type="arabicPeriod"/>
            </a:pPr>
            <a:endParaRPr lang="en-GB" dirty="0"/>
          </a:p>
          <a:p>
            <a:pPr marL="457200" indent="-457200">
              <a:buFont typeface="+mj-lt"/>
              <a:buAutoNum type="arabicPeriod"/>
            </a:pPr>
            <a:endParaRPr lang="en-GB" dirty="0"/>
          </a:p>
          <a:p>
            <a:endParaRPr lang="en-GB" dirty="0"/>
          </a:p>
        </p:txBody>
      </p:sp>
    </p:spTree>
    <p:extLst>
      <p:ext uri="{BB962C8B-B14F-4D97-AF65-F5344CB8AC3E}">
        <p14:creationId xmlns:p14="http://schemas.microsoft.com/office/powerpoint/2010/main" val="41843750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Task for developing audience awareness</a:t>
            </a:r>
          </a:p>
        </p:txBody>
      </p:sp>
      <p:sp>
        <p:nvSpPr>
          <p:cNvPr id="3" name="Content Placeholder 2"/>
          <p:cNvSpPr>
            <a:spLocks noGrp="1"/>
          </p:cNvSpPr>
          <p:nvPr>
            <p:ph idx="1"/>
          </p:nvPr>
        </p:nvSpPr>
        <p:spPr/>
        <p:txBody>
          <a:bodyPr/>
          <a:lstStyle/>
          <a:p>
            <a:pPr marL="0" indent="0">
              <a:buNone/>
            </a:pPr>
            <a:r>
              <a:rPr lang="en-GB" sz="1800" dirty="0"/>
              <a:t>Please compare the two essay introductions. For which kind of reader were they written? What level of topic knowledge was expected from the reader?</a:t>
            </a:r>
          </a:p>
          <a:p>
            <a:pPr marL="0" indent="0">
              <a:buNone/>
            </a:pPr>
            <a:endParaRPr lang="en-GB" sz="1800"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2286000"/>
            <a:ext cx="6561137"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57965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Task for developing understanding of criticality as genre requirement</a:t>
            </a:r>
          </a:p>
        </p:txBody>
      </p:sp>
      <p:sp>
        <p:nvSpPr>
          <p:cNvPr id="3" name="Content Placeholder 2"/>
          <p:cNvSpPr>
            <a:spLocks noGrp="1"/>
          </p:cNvSpPr>
          <p:nvPr>
            <p:ph idx="1"/>
          </p:nvPr>
        </p:nvSpPr>
        <p:spPr/>
        <p:txBody>
          <a:bodyPr>
            <a:normAutofit/>
          </a:bodyPr>
          <a:lstStyle/>
          <a:p>
            <a:pPr marL="0" indent="0">
              <a:buNone/>
            </a:pPr>
            <a:r>
              <a:rPr lang="en-GB" sz="1800" dirty="0"/>
              <a:t>Please compare these two essay extracts for their level of </a:t>
            </a:r>
            <a:r>
              <a:rPr lang="en-GB" sz="1800" dirty="0">
                <a:solidFill>
                  <a:schemeClr val="tx2"/>
                </a:solidFill>
              </a:rPr>
              <a:t>criticality</a:t>
            </a:r>
            <a:r>
              <a:rPr lang="en-GB" sz="1800" dirty="0"/>
              <a:t>. Which features signal criticality?</a:t>
            </a:r>
          </a:p>
          <a:p>
            <a:pPr marL="0" indent="0">
              <a:buNone/>
            </a:pPr>
            <a:endParaRPr lang="en-GB" sz="1800" dirty="0"/>
          </a:p>
          <a:p>
            <a:pPr marL="0" indent="0">
              <a:buNone/>
            </a:pPr>
            <a:endParaRPr lang="en-GB" sz="1800"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0600" y="2209800"/>
            <a:ext cx="8029337"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81809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Features of criticality </a:t>
            </a:r>
          </a:p>
        </p:txBody>
      </p:sp>
      <p:pic>
        <p:nvPicPr>
          <p:cNvPr id="3074"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76400"/>
            <a:ext cx="7733883"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86143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Task for acquiring stance resources (hedges, boosters and attitude markers) </a:t>
            </a:r>
          </a:p>
        </p:txBody>
      </p:sp>
      <p:sp>
        <p:nvSpPr>
          <p:cNvPr id="3" name="Content Placeholder 2"/>
          <p:cNvSpPr>
            <a:spLocks noGrp="1"/>
          </p:cNvSpPr>
          <p:nvPr>
            <p:ph idx="1"/>
          </p:nvPr>
        </p:nvSpPr>
        <p:spPr/>
        <p:txBody>
          <a:bodyPr/>
          <a:lstStyle/>
          <a:p>
            <a:pPr marL="0" indent="0">
              <a:buNone/>
            </a:pPr>
            <a:r>
              <a:rPr lang="en-GB" sz="1800" dirty="0"/>
              <a:t>Please analyse the two essay conclusions for expressions of certainty and caution. Also identify where the writers make evaluative judgements.</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2294467"/>
            <a:ext cx="7337152"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99648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Final thoughts</a:t>
            </a:r>
          </a:p>
        </p:txBody>
      </p:sp>
      <p:sp>
        <p:nvSpPr>
          <p:cNvPr id="3" name="Content Placeholder 2"/>
          <p:cNvSpPr>
            <a:spLocks noGrp="1"/>
          </p:cNvSpPr>
          <p:nvPr>
            <p:ph idx="1"/>
          </p:nvPr>
        </p:nvSpPr>
        <p:spPr/>
        <p:txBody>
          <a:bodyPr/>
          <a:lstStyle/>
          <a:p>
            <a:r>
              <a:rPr lang="en-GB" dirty="0"/>
              <a:t>Audience awareness should be developed in the subject classroom </a:t>
            </a:r>
            <a:r>
              <a:rPr lang="en-GB" dirty="0">
                <a:sym typeface="Wingdings" panose="05000000000000000000" pitchFamily="2" charset="2"/>
              </a:rPr>
              <a:t></a:t>
            </a:r>
            <a:r>
              <a:rPr lang="en-GB" dirty="0"/>
              <a:t>EAP specialist </a:t>
            </a:r>
            <a:r>
              <a:rPr lang="en-GB" dirty="0" smtClean="0"/>
              <a:t>support (collaboration)</a:t>
            </a:r>
            <a:endParaRPr lang="en-GB" dirty="0"/>
          </a:p>
          <a:p>
            <a:r>
              <a:rPr lang="en-GB" dirty="0"/>
              <a:t>EAP courses should focus more on interactional metadiscourse</a:t>
            </a:r>
          </a:p>
          <a:p>
            <a:r>
              <a:rPr lang="en-GB" dirty="0"/>
              <a:t>Student exemplars and comparison between high- and low-achieving texts </a:t>
            </a:r>
            <a:r>
              <a:rPr lang="en-GB" smtClean="0"/>
              <a:t>are an effective </a:t>
            </a:r>
            <a:r>
              <a:rPr lang="en-GB" dirty="0"/>
              <a:t>teaching/learning method </a:t>
            </a:r>
          </a:p>
        </p:txBody>
      </p:sp>
    </p:spTree>
    <p:extLst>
      <p:ext uri="{BB962C8B-B14F-4D97-AF65-F5344CB8AC3E}">
        <p14:creationId xmlns:p14="http://schemas.microsoft.com/office/powerpoint/2010/main" val="1521017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 What does ‘addressing audiences’ mean in academic writing?</a:t>
            </a:r>
          </a:p>
        </p:txBody>
      </p:sp>
      <p:sp>
        <p:nvSpPr>
          <p:cNvPr id="3" name="Content Placeholder 2"/>
          <p:cNvSpPr>
            <a:spLocks noGrp="1"/>
          </p:cNvSpPr>
          <p:nvPr>
            <p:ph idx="1"/>
          </p:nvPr>
        </p:nvSpPr>
        <p:spPr/>
        <p:txBody>
          <a:bodyPr/>
          <a:lstStyle/>
          <a:p>
            <a:r>
              <a:rPr lang="en-GB" dirty="0"/>
              <a:t>Proficient writers: </a:t>
            </a:r>
            <a:r>
              <a:rPr lang="en-GB" i="1" dirty="0"/>
              <a:t>‘attempt to second-guess the kind of information that </a:t>
            </a:r>
            <a:r>
              <a:rPr lang="en-GB" i="1" dirty="0">
                <a:solidFill>
                  <a:schemeClr val="tx2"/>
                </a:solidFill>
              </a:rPr>
              <a:t>readers</a:t>
            </a:r>
            <a:r>
              <a:rPr lang="en-GB" i="1" dirty="0"/>
              <a:t> might want or expect to find at each point in the unfolding text, and proceed by anticipating their questions about, or reactions to, what is written’ </a:t>
            </a:r>
            <a:r>
              <a:rPr lang="en-GB" sz="1800" dirty="0"/>
              <a:t>(Thompson 2001: 58).</a:t>
            </a:r>
          </a:p>
          <a:p>
            <a:r>
              <a:rPr lang="en-GB" dirty="0"/>
              <a:t>In successful academic texts, writers use various linguistic features to ‘shape their texts to the expectations of their </a:t>
            </a:r>
            <a:r>
              <a:rPr lang="en-GB" dirty="0">
                <a:solidFill>
                  <a:schemeClr val="tx2"/>
                </a:solidFill>
              </a:rPr>
              <a:t>audiences</a:t>
            </a:r>
            <a:r>
              <a:rPr lang="en-GB" dirty="0"/>
              <a:t>’  </a:t>
            </a:r>
            <a:r>
              <a:rPr lang="en-GB" sz="1800" dirty="0"/>
              <a:t>(Hyland 2001: 549).</a:t>
            </a:r>
            <a:endParaRPr lang="en-GB" dirty="0"/>
          </a:p>
          <a:p>
            <a:pPr marL="0" indent="0">
              <a:buNone/>
            </a:pPr>
            <a:endParaRPr lang="en-GB" dirty="0"/>
          </a:p>
        </p:txBody>
      </p:sp>
    </p:spTree>
    <p:extLst>
      <p:ext uri="{BB962C8B-B14F-4D97-AF65-F5344CB8AC3E}">
        <p14:creationId xmlns:p14="http://schemas.microsoft.com/office/powerpoint/2010/main" val="3585385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is the audience?</a:t>
            </a:r>
          </a:p>
        </p:txBody>
      </p:sp>
      <p:sp>
        <p:nvSpPr>
          <p:cNvPr id="3" name="Content Placeholder 2"/>
          <p:cNvSpPr>
            <a:spLocks noGrp="1"/>
          </p:cNvSpPr>
          <p:nvPr>
            <p:ph idx="1"/>
          </p:nvPr>
        </p:nvSpPr>
        <p:spPr/>
        <p:txBody>
          <a:bodyPr>
            <a:normAutofit/>
          </a:bodyPr>
          <a:lstStyle/>
          <a:p>
            <a:pPr marL="0" indent="0">
              <a:buNone/>
            </a:pPr>
            <a:r>
              <a:rPr lang="en-GB" sz="2800" dirty="0">
                <a:solidFill>
                  <a:schemeClr val="tx2"/>
                </a:solidFill>
              </a:rPr>
              <a:t>Reader(s)</a:t>
            </a:r>
          </a:p>
          <a:p>
            <a:pPr marL="0" indent="0">
              <a:buNone/>
            </a:pPr>
            <a:r>
              <a:rPr lang="en-GB" sz="2800" dirty="0">
                <a:solidFill>
                  <a:schemeClr val="tx2"/>
                </a:solidFill>
              </a:rPr>
              <a:t>Discourse community </a:t>
            </a:r>
          </a:p>
          <a:p>
            <a:pPr marL="0" indent="0">
              <a:buNone/>
            </a:pPr>
            <a:r>
              <a:rPr lang="en-GB" dirty="0"/>
              <a:t>Writers must show competence as members by</a:t>
            </a:r>
          </a:p>
          <a:p>
            <a:r>
              <a:rPr lang="en-GB" dirty="0"/>
              <a:t>Signalling understanding of community’s values, assumptions and practices</a:t>
            </a:r>
          </a:p>
          <a:p>
            <a:r>
              <a:rPr lang="en-GB" dirty="0"/>
              <a:t>Referring to shared knowledge (intertextuality)</a:t>
            </a:r>
          </a:p>
          <a:p>
            <a:r>
              <a:rPr lang="en-GB" dirty="0">
                <a:sym typeface="Wingdings"/>
              </a:rPr>
              <a:t>Demonstrating </a:t>
            </a:r>
            <a:r>
              <a:rPr lang="en-GB" dirty="0"/>
              <a:t>‘discoursal alignment’ </a:t>
            </a:r>
            <a:r>
              <a:rPr lang="en-GB" sz="1800" dirty="0"/>
              <a:t>(Lancaster 2016)</a:t>
            </a:r>
            <a:endParaRPr lang="en-GB" dirty="0"/>
          </a:p>
          <a:p>
            <a:r>
              <a:rPr lang="en-GB" dirty="0"/>
              <a:t>Positioning themselves = presenting own stance in ‘a larger discourse already in progress’ </a:t>
            </a:r>
            <a:r>
              <a:rPr lang="en-GB" sz="1800" dirty="0"/>
              <a:t>(Hyland 2001: 551)</a:t>
            </a:r>
          </a:p>
          <a:p>
            <a:pPr marL="0" indent="0">
              <a:buNone/>
            </a:pPr>
            <a:endParaRPr lang="en-GB" dirty="0"/>
          </a:p>
          <a:p>
            <a:pPr marL="0" indent="0">
              <a:buNone/>
            </a:pPr>
            <a:endParaRPr lang="en-GB" dirty="0">
              <a:solidFill>
                <a:schemeClr val="tx2"/>
              </a:solidFill>
            </a:endParaRPr>
          </a:p>
        </p:txBody>
      </p:sp>
    </p:spTree>
    <p:extLst>
      <p:ext uri="{BB962C8B-B14F-4D97-AF65-F5344CB8AC3E}">
        <p14:creationId xmlns:p14="http://schemas.microsoft.com/office/powerpoint/2010/main" val="1359408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D292BD-AFC0-4D7F-B4CF-658D7EB70943}"/>
              </a:ext>
            </a:extLst>
          </p:cNvPr>
          <p:cNvSpPr>
            <a:spLocks noGrp="1"/>
          </p:cNvSpPr>
          <p:nvPr>
            <p:ph type="title"/>
          </p:nvPr>
        </p:nvSpPr>
        <p:spPr/>
        <p:txBody>
          <a:bodyPr>
            <a:normAutofit fontScale="90000"/>
          </a:bodyPr>
          <a:lstStyle/>
          <a:p>
            <a:r>
              <a:rPr lang="en-GB" dirty="0"/>
              <a:t>II. The role of metadiscourse in addressing audiences </a:t>
            </a:r>
          </a:p>
        </p:txBody>
      </p:sp>
      <p:sp>
        <p:nvSpPr>
          <p:cNvPr id="3" name="Content Placeholder 2">
            <a:extLst>
              <a:ext uri="{FF2B5EF4-FFF2-40B4-BE49-F238E27FC236}">
                <a16:creationId xmlns="" xmlns:a16="http://schemas.microsoft.com/office/drawing/2014/main" id="{7787A3E7-15D0-4E3F-8BC1-42A49E6E34C9}"/>
              </a:ext>
            </a:extLst>
          </p:cNvPr>
          <p:cNvSpPr>
            <a:spLocks noGrp="1"/>
          </p:cNvSpPr>
          <p:nvPr>
            <p:ph idx="1"/>
          </p:nvPr>
        </p:nvSpPr>
        <p:spPr/>
        <p:txBody>
          <a:bodyPr>
            <a:normAutofit/>
          </a:bodyPr>
          <a:lstStyle/>
          <a:p>
            <a:pPr marL="0" indent="0">
              <a:buNone/>
            </a:pPr>
            <a:r>
              <a:rPr lang="en-GB" dirty="0">
                <a:solidFill>
                  <a:schemeClr val="tx2"/>
                </a:solidFill>
              </a:rPr>
              <a:t>Metadiscourse:</a:t>
            </a:r>
            <a:r>
              <a:rPr lang="en-GB" dirty="0"/>
              <a:t> ‘[K]</a:t>
            </a:r>
            <a:r>
              <a:rPr lang="en-GB" dirty="0" err="1"/>
              <a:t>ey</a:t>
            </a:r>
            <a:r>
              <a:rPr lang="en-GB" dirty="0"/>
              <a:t> indicator of author presence in the text and author’s positioning within the academic community’ </a:t>
            </a:r>
            <a:r>
              <a:rPr lang="en-GB" sz="1800" dirty="0"/>
              <a:t>(Li &amp; Wharton 2012)</a:t>
            </a:r>
          </a:p>
          <a:p>
            <a:pPr marL="0" indent="0">
              <a:buNone/>
            </a:pPr>
            <a:endParaRPr lang="en-GB" dirty="0"/>
          </a:p>
          <a:p>
            <a:pPr marL="0" indent="0">
              <a:buNone/>
            </a:pPr>
            <a:r>
              <a:rPr lang="en-GB" dirty="0">
                <a:solidFill>
                  <a:schemeClr val="tx2"/>
                </a:solidFill>
              </a:rPr>
              <a:t>Metadiscourse:</a:t>
            </a:r>
            <a:r>
              <a:rPr lang="en-GB" dirty="0"/>
              <a:t>  Textual features ‘</a:t>
            </a:r>
            <a:r>
              <a:rPr lang="en-GB" i="1" dirty="0"/>
              <a:t>which explicitly </a:t>
            </a:r>
            <a:r>
              <a:rPr lang="en-GB" i="1" u="sng" dirty="0"/>
              <a:t>organise the discourse</a:t>
            </a:r>
            <a:r>
              <a:rPr lang="en-GB" i="1" dirty="0"/>
              <a:t>, </a:t>
            </a:r>
            <a:r>
              <a:rPr lang="en-GB" i="1" u="sng" dirty="0"/>
              <a:t>engage the audience</a:t>
            </a:r>
            <a:r>
              <a:rPr lang="en-GB" i="1" dirty="0"/>
              <a:t> and </a:t>
            </a:r>
            <a:r>
              <a:rPr lang="en-GB" i="1" u="sng" dirty="0"/>
              <a:t>signal the writer’s attitude’</a:t>
            </a:r>
            <a:r>
              <a:rPr lang="en-GB" i="1" dirty="0"/>
              <a:t> </a:t>
            </a:r>
            <a:r>
              <a:rPr lang="en-GB" sz="1800" dirty="0"/>
              <a:t>(Hyland 1998: 437)</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424289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Interpersonal model of metadiscourse</a:t>
            </a:r>
          </a:p>
        </p:txBody>
      </p:sp>
      <p:sp>
        <p:nvSpPr>
          <p:cNvPr id="3" name="Content Placeholder 2"/>
          <p:cNvSpPr>
            <a:spLocks noGrp="1"/>
          </p:cNvSpPr>
          <p:nvPr>
            <p:ph idx="1"/>
          </p:nvPr>
        </p:nvSpPr>
        <p:spPr/>
        <p:txBody>
          <a:bodyPr/>
          <a:lstStyle/>
          <a:p>
            <a:pPr marL="457200" indent="-457200">
              <a:buFont typeface="+mj-lt"/>
              <a:buAutoNum type="arabicPeriod"/>
            </a:pPr>
            <a:r>
              <a:rPr lang="en-GB" dirty="0"/>
              <a:t>Interactive resources: </a:t>
            </a:r>
          </a:p>
          <a:p>
            <a:pPr marL="548640" lvl="2" indent="0">
              <a:buNone/>
            </a:pPr>
            <a:r>
              <a:rPr lang="en-GB" sz="2000" i="1" dirty="0"/>
              <a:t>‘</a:t>
            </a:r>
            <a:r>
              <a:rPr lang="en-GB" sz="2000" i="1" u="sng" dirty="0"/>
              <a:t>Organising the discourse</a:t>
            </a:r>
            <a:r>
              <a:rPr lang="en-GB" sz="2000" i="1" dirty="0"/>
              <a:t>’ </a:t>
            </a:r>
            <a:r>
              <a:rPr lang="en-GB" sz="2000" i="1" dirty="0">
                <a:sym typeface="Wingdings"/>
              </a:rPr>
              <a:t></a:t>
            </a:r>
            <a:r>
              <a:rPr lang="en-GB" sz="2000" dirty="0">
                <a:sym typeface="Wingdings"/>
              </a:rPr>
              <a:t> </a:t>
            </a:r>
            <a:r>
              <a:rPr lang="en-GB" sz="2000" dirty="0"/>
              <a:t>signalling, signposting, cross-referencing, connecting ideas</a:t>
            </a:r>
            <a:endParaRPr lang="en-GB" sz="2000" i="1" dirty="0">
              <a:sym typeface="Wingdings"/>
            </a:endParaRPr>
          </a:p>
          <a:p>
            <a:pPr marL="0" indent="0">
              <a:buNone/>
            </a:pPr>
            <a:endParaRPr lang="en-GB" sz="2000" i="1" dirty="0"/>
          </a:p>
          <a:p>
            <a:pPr marL="457200" indent="-457200">
              <a:buFont typeface="+mj-lt"/>
              <a:buAutoNum type="arabicPeriod" startAt="2"/>
            </a:pPr>
            <a:r>
              <a:rPr lang="en-GB" dirty="0"/>
              <a:t>Interactional resources: </a:t>
            </a:r>
          </a:p>
          <a:p>
            <a:pPr marL="788670" lvl="1" indent="-514350">
              <a:buFont typeface="+mj-lt"/>
              <a:buAutoNum type="romanLcPeriod"/>
            </a:pPr>
            <a:r>
              <a:rPr lang="en-GB" i="1" dirty="0"/>
              <a:t>‘</a:t>
            </a:r>
            <a:r>
              <a:rPr lang="en-GB" i="1" u="sng" dirty="0"/>
              <a:t>Engaging the audience</a:t>
            </a:r>
            <a:r>
              <a:rPr lang="en-GB" i="1" dirty="0"/>
              <a:t>’ </a:t>
            </a:r>
            <a:r>
              <a:rPr lang="en-GB" dirty="0">
                <a:sym typeface="Wingdings"/>
              </a:rPr>
              <a:t> ENGAGEMENT: recognising presence of  readers, acknowledging their anticipated reaction, focusing their attention…</a:t>
            </a:r>
          </a:p>
          <a:p>
            <a:pPr marL="788670" lvl="1" indent="-514350">
              <a:buFont typeface="+mj-lt"/>
              <a:buAutoNum type="romanLcPeriod"/>
            </a:pPr>
            <a:r>
              <a:rPr lang="en-GB" i="1" dirty="0"/>
              <a:t>‘</a:t>
            </a:r>
            <a:r>
              <a:rPr lang="en-GB" i="1" u="sng" dirty="0"/>
              <a:t>Signalling the writer’s attitude</a:t>
            </a:r>
            <a:r>
              <a:rPr lang="en-GB" i="1" dirty="0"/>
              <a:t>’ </a:t>
            </a:r>
            <a:r>
              <a:rPr lang="en-GB" dirty="0">
                <a:sym typeface="Wingdings"/>
              </a:rPr>
              <a:t> STANCE: positioning towards propositions and the reader</a:t>
            </a:r>
          </a:p>
          <a:p>
            <a:pPr marL="274320" lvl="1" indent="0">
              <a:buNone/>
            </a:pPr>
            <a:r>
              <a:rPr lang="en-GB" dirty="0">
                <a:sym typeface="Wingdings"/>
              </a:rPr>
              <a:t>					</a:t>
            </a:r>
            <a:r>
              <a:rPr lang="en-GB" sz="1800" dirty="0">
                <a:sym typeface="Wingdings"/>
              </a:rPr>
              <a:t>(Hyland 2005)</a:t>
            </a:r>
            <a:endParaRPr lang="en-GB" dirty="0"/>
          </a:p>
        </p:txBody>
      </p:sp>
    </p:spTree>
    <p:extLst>
      <p:ext uri="{BB962C8B-B14F-4D97-AF65-F5344CB8AC3E}">
        <p14:creationId xmlns:p14="http://schemas.microsoft.com/office/powerpoint/2010/main" val="2336840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Key interactional resources  </a:t>
            </a:r>
          </a:p>
        </p:txBody>
      </p:sp>
      <p:sp>
        <p:nvSpPr>
          <p:cNvPr id="3" name="Content Placeholder 2"/>
          <p:cNvSpPr>
            <a:spLocks noGrp="1"/>
          </p:cNvSpPr>
          <p:nvPr>
            <p:ph idx="1"/>
          </p:nvPr>
        </p:nvSpPr>
        <p:spPr/>
        <p:txBody>
          <a:bodyPr>
            <a:normAutofit/>
          </a:bodyPr>
          <a:lstStyle/>
          <a:p>
            <a:pPr marL="0" indent="0">
              <a:buNone/>
            </a:pPr>
            <a:endParaRPr lang="en-GB" sz="1800" dirty="0"/>
          </a:p>
          <a:p>
            <a:pPr marL="0" indent="0">
              <a:buNone/>
            </a:pPr>
            <a:endParaRPr lang="en-GB" sz="1800" dirty="0"/>
          </a:p>
          <a:p>
            <a:pPr marL="0" indent="0">
              <a:buNone/>
            </a:pPr>
            <a:endParaRPr lang="en-GB" sz="1800" dirty="0"/>
          </a:p>
          <a:p>
            <a:pPr marL="0" indent="0">
              <a:buNone/>
            </a:pPr>
            <a:endParaRPr lang="en-GB" sz="1800" dirty="0"/>
          </a:p>
          <a:p>
            <a:pPr marL="0" indent="0">
              <a:buNone/>
            </a:pPr>
            <a:endParaRPr lang="en-GB" sz="1800" dirty="0"/>
          </a:p>
          <a:p>
            <a:pPr marL="0" indent="0">
              <a:buNone/>
            </a:pPr>
            <a:endParaRPr lang="en-GB" sz="1800" dirty="0"/>
          </a:p>
          <a:p>
            <a:pPr marL="0" indent="0">
              <a:buNone/>
            </a:pPr>
            <a:endParaRPr lang="en-GB" sz="1800" dirty="0"/>
          </a:p>
          <a:p>
            <a:pPr marL="0" indent="0">
              <a:buNone/>
            </a:pPr>
            <a:endParaRPr lang="en-GB" sz="1800" dirty="0"/>
          </a:p>
          <a:p>
            <a:pPr marL="0" indent="0">
              <a:buNone/>
            </a:pPr>
            <a:endParaRPr lang="en-GB" sz="1800" dirty="0"/>
          </a:p>
          <a:p>
            <a:pPr marL="0" indent="0">
              <a:buNone/>
            </a:pPr>
            <a:endParaRPr lang="en-GB" sz="1800" dirty="0"/>
          </a:p>
          <a:p>
            <a:pPr marL="0" indent="0">
              <a:buNone/>
            </a:pPr>
            <a:endParaRPr lang="en-GB" sz="1800" dirty="0"/>
          </a:p>
          <a:p>
            <a:pPr marL="0" indent="0">
              <a:buNone/>
            </a:pPr>
            <a:r>
              <a:rPr lang="en-GB" sz="1800" dirty="0"/>
              <a:t>                                                                                    (Hyland 2005: 177)</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76400"/>
            <a:ext cx="7772400" cy="3429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4274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Stance resources</a:t>
            </a:r>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GB" dirty="0"/>
              <a:t>Hedges: reduce epistemic commitment, expanding discursive space </a:t>
            </a:r>
            <a:r>
              <a:rPr lang="en-GB" sz="1800" dirty="0"/>
              <a:t>(perhaps, it seems, may be…, possible)</a:t>
            </a:r>
          </a:p>
          <a:p>
            <a:pPr marL="457200" lvl="0" indent="-457200">
              <a:buFont typeface="+mj-lt"/>
              <a:buAutoNum type="arabicPeriod"/>
            </a:pPr>
            <a:r>
              <a:rPr lang="en-GB" dirty="0"/>
              <a:t>Boosters: increase epistemic commitment, reducing discursive space </a:t>
            </a:r>
            <a:r>
              <a:rPr lang="en-GB" sz="1800" dirty="0"/>
              <a:t>(obvious, clearly, of course)</a:t>
            </a:r>
            <a:endParaRPr lang="en-GB" dirty="0"/>
          </a:p>
          <a:p>
            <a:pPr marL="457200" lvl="0" indent="-457200">
              <a:buFont typeface="+mj-lt"/>
              <a:buAutoNum type="arabicPeriod"/>
            </a:pPr>
            <a:r>
              <a:rPr lang="en-GB" dirty="0"/>
              <a:t>Attitude markers: show writer’s judgement </a:t>
            </a:r>
            <a:r>
              <a:rPr lang="en-GB" sz="1800" dirty="0"/>
              <a:t>(useful, important, reasonable)</a:t>
            </a:r>
          </a:p>
          <a:p>
            <a:pPr marL="457200" indent="-457200">
              <a:buFont typeface="+mj-lt"/>
              <a:buAutoNum type="arabicPeriod"/>
            </a:pPr>
            <a:r>
              <a:rPr lang="en-GB" dirty="0"/>
              <a:t>Self-mentions </a:t>
            </a:r>
            <a:r>
              <a:rPr lang="en-GB" sz="1800" dirty="0"/>
              <a:t>(I believe, in my view)</a:t>
            </a:r>
            <a:endParaRPr lang="en-GB" dirty="0"/>
          </a:p>
          <a:p>
            <a:pPr marL="457200" indent="-457200">
              <a:buFont typeface="+mj-lt"/>
              <a:buAutoNum type="arabicPeriod"/>
            </a:pPr>
            <a:r>
              <a:rPr lang="en-GB" dirty="0">
                <a:solidFill>
                  <a:schemeClr val="tx2"/>
                </a:solidFill>
              </a:rPr>
              <a:t>Disclaim markers: </a:t>
            </a:r>
            <a:r>
              <a:rPr lang="en-GB" sz="1800" dirty="0"/>
              <a:t>(however, but, it is not… but rather)  </a:t>
            </a:r>
            <a:r>
              <a:rPr lang="en-GB" dirty="0"/>
              <a:t>Two functions: (1) problematize others’ views; (2) respond to readers’ anticipated questions or challenges </a:t>
            </a:r>
            <a:r>
              <a:rPr lang="en-GB" sz="1800" dirty="0"/>
              <a:t>(Lancaster 2016)</a:t>
            </a:r>
          </a:p>
          <a:p>
            <a:endParaRPr lang="en-GB" dirty="0"/>
          </a:p>
          <a:p>
            <a:endParaRPr lang="en-GB" dirty="0"/>
          </a:p>
          <a:p>
            <a:pPr lvl="0"/>
            <a:endParaRPr lang="en-GB" dirty="0"/>
          </a:p>
          <a:p>
            <a:pPr marL="0" indent="0">
              <a:buNone/>
            </a:pPr>
            <a:endParaRPr lang="en-GB" dirty="0"/>
          </a:p>
        </p:txBody>
      </p:sp>
    </p:spTree>
    <p:extLst>
      <p:ext uri="{BB962C8B-B14F-4D97-AF65-F5344CB8AC3E}">
        <p14:creationId xmlns:p14="http://schemas.microsoft.com/office/powerpoint/2010/main" val="4288370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Stance features of successful writing</a:t>
            </a:r>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GB" dirty="0">
                <a:solidFill>
                  <a:schemeClr val="tx2"/>
                </a:solidFill>
              </a:rPr>
              <a:t>Contrastiveness</a:t>
            </a:r>
            <a:r>
              <a:rPr lang="en-GB" b="1" dirty="0"/>
              <a:t> </a:t>
            </a:r>
            <a:r>
              <a:rPr lang="en-GB" dirty="0"/>
              <a:t>achieved through </a:t>
            </a:r>
            <a:r>
              <a:rPr lang="en-GB" dirty="0">
                <a:solidFill>
                  <a:schemeClr val="tx2"/>
                </a:solidFill>
              </a:rPr>
              <a:t>disclaim markers</a:t>
            </a:r>
            <a:r>
              <a:rPr lang="en-GB" dirty="0"/>
              <a:t>  </a:t>
            </a:r>
            <a:r>
              <a:rPr lang="en-GB" dirty="0">
                <a:sym typeface="Wingdings"/>
              </a:rPr>
              <a:t></a:t>
            </a:r>
            <a:r>
              <a:rPr lang="en-GB" dirty="0"/>
              <a:t>signals criticality</a:t>
            </a:r>
          </a:p>
          <a:p>
            <a:pPr marL="274320" lvl="1" indent="0">
              <a:buNone/>
            </a:pPr>
            <a:r>
              <a:rPr lang="en-GB" sz="1800" dirty="0">
                <a:solidFill>
                  <a:schemeClr val="tx2"/>
                </a:solidFill>
              </a:rPr>
              <a:t>Example</a:t>
            </a:r>
            <a:r>
              <a:rPr lang="en-GB" sz="1800" dirty="0"/>
              <a:t>: ‘</a:t>
            </a:r>
            <a:r>
              <a:rPr lang="en-GB" sz="1800" u="sng" dirty="0"/>
              <a:t>Even though</a:t>
            </a:r>
            <a:r>
              <a:rPr lang="en-GB" sz="1800" dirty="0"/>
              <a:t> many  may view this approach as dated, it does gain influence by featuring in the media…’</a:t>
            </a:r>
            <a:endParaRPr lang="en-GB" dirty="0"/>
          </a:p>
          <a:p>
            <a:pPr marL="457200" lvl="0" indent="-457200">
              <a:buFont typeface="+mj-lt"/>
              <a:buAutoNum type="arabicPeriod"/>
            </a:pPr>
            <a:r>
              <a:rPr lang="en-GB" dirty="0">
                <a:solidFill>
                  <a:schemeClr val="tx2"/>
                </a:solidFill>
              </a:rPr>
              <a:t>Critical distance </a:t>
            </a:r>
            <a:r>
              <a:rPr lang="en-GB" dirty="0"/>
              <a:t>achieved through </a:t>
            </a:r>
            <a:r>
              <a:rPr lang="en-GB" dirty="0">
                <a:solidFill>
                  <a:schemeClr val="tx2"/>
                </a:solidFill>
              </a:rPr>
              <a:t>hedges</a:t>
            </a:r>
            <a:r>
              <a:rPr lang="en-GB" dirty="0"/>
              <a:t> </a:t>
            </a:r>
            <a:r>
              <a:rPr lang="en-GB" dirty="0">
                <a:sym typeface="Wingdings"/>
              </a:rPr>
              <a:t></a:t>
            </a:r>
            <a:r>
              <a:rPr lang="en-GB" dirty="0"/>
              <a:t>signals objective reasoning</a:t>
            </a:r>
          </a:p>
          <a:p>
            <a:pPr marL="282575" lvl="0" indent="-282575">
              <a:buNone/>
            </a:pPr>
            <a:r>
              <a:rPr lang="en-GB" sz="1800" dirty="0"/>
              <a:t>    </a:t>
            </a:r>
            <a:r>
              <a:rPr lang="en-GB" sz="1800" dirty="0">
                <a:solidFill>
                  <a:schemeClr val="tx2"/>
                </a:solidFill>
              </a:rPr>
              <a:t>Example</a:t>
            </a:r>
            <a:r>
              <a:rPr lang="en-GB" sz="1800" dirty="0"/>
              <a:t>: ‘</a:t>
            </a:r>
            <a:r>
              <a:rPr lang="en-GB" sz="1800" u="sng" dirty="0"/>
              <a:t>Overall</a:t>
            </a:r>
            <a:r>
              <a:rPr lang="en-GB" sz="1800" dirty="0"/>
              <a:t>, it </a:t>
            </a:r>
            <a:r>
              <a:rPr lang="en-GB" sz="1800" u="sng" dirty="0"/>
              <a:t>appears</a:t>
            </a:r>
            <a:r>
              <a:rPr lang="en-GB" sz="1800" dirty="0"/>
              <a:t> reasonable to conclude that all varieties are         indeed linguistically valid. </a:t>
            </a:r>
          </a:p>
          <a:p>
            <a:pPr marL="457200" lvl="0" indent="-457200">
              <a:buFont typeface="+mj-lt"/>
              <a:buAutoNum type="arabicPeriod" startAt="3"/>
            </a:pPr>
            <a:r>
              <a:rPr lang="en-GB" dirty="0">
                <a:solidFill>
                  <a:schemeClr val="tx2"/>
                </a:solidFill>
              </a:rPr>
              <a:t>Discoursal alignment </a:t>
            </a:r>
            <a:r>
              <a:rPr lang="en-GB" dirty="0"/>
              <a:t>achieved through </a:t>
            </a:r>
            <a:r>
              <a:rPr lang="en-GB" dirty="0">
                <a:solidFill>
                  <a:schemeClr val="tx2"/>
                </a:solidFill>
              </a:rPr>
              <a:t>attitude markers and boosters</a:t>
            </a:r>
            <a:r>
              <a:rPr lang="en-GB" dirty="0"/>
              <a:t> </a:t>
            </a:r>
            <a:r>
              <a:rPr lang="en-GB" dirty="0">
                <a:sym typeface="Wingdings"/>
              </a:rPr>
              <a:t></a:t>
            </a:r>
            <a:r>
              <a:rPr lang="en-GB" dirty="0"/>
              <a:t>signals novice membership of discourse community</a:t>
            </a:r>
          </a:p>
          <a:p>
            <a:pPr marL="274320" lvl="1" indent="0">
              <a:buNone/>
            </a:pPr>
            <a:r>
              <a:rPr lang="en-GB" sz="1800" dirty="0">
                <a:solidFill>
                  <a:schemeClr val="tx2"/>
                </a:solidFill>
              </a:rPr>
              <a:t>Example</a:t>
            </a:r>
            <a:r>
              <a:rPr lang="en-GB" sz="1800" dirty="0"/>
              <a:t>: By contrast, the idea of giving these varieties an equal official position …is </a:t>
            </a:r>
            <a:r>
              <a:rPr lang="en-GB" sz="1800" u="sng" dirty="0"/>
              <a:t>seriousl</a:t>
            </a:r>
            <a:r>
              <a:rPr lang="en-GB" sz="1800" dirty="0"/>
              <a:t>y </a:t>
            </a:r>
            <a:r>
              <a:rPr lang="en-GB" sz="1800" u="sng" dirty="0"/>
              <a:t>flawed</a:t>
            </a:r>
            <a:r>
              <a:rPr lang="en-GB" sz="1800" dirty="0"/>
              <a:t>.</a:t>
            </a:r>
          </a:p>
        </p:txBody>
      </p:sp>
    </p:spTree>
    <p:extLst>
      <p:ext uri="{BB962C8B-B14F-4D97-AF65-F5344CB8AC3E}">
        <p14:creationId xmlns:p14="http://schemas.microsoft.com/office/powerpoint/2010/main" val="446164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4985</TotalTime>
  <Words>3092</Words>
  <Application>Microsoft Office PowerPoint</Application>
  <PresentationFormat>On-screen Show (4:3)</PresentationFormat>
  <Paragraphs>248</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Clarity</vt:lpstr>
      <vt:lpstr>Developing Audience Awareness in novice writers</vt:lpstr>
      <vt:lpstr>Content</vt:lpstr>
      <vt:lpstr>I. What does ‘addressing audiences’ mean in academic writing?</vt:lpstr>
      <vt:lpstr>Who is the audience?</vt:lpstr>
      <vt:lpstr>II. The role of metadiscourse in addressing audiences </vt:lpstr>
      <vt:lpstr>Interpersonal model of metadiscourse</vt:lpstr>
      <vt:lpstr>Key interactional resources  </vt:lpstr>
      <vt:lpstr>Stance resources</vt:lpstr>
      <vt:lpstr>Stance features of successful writing</vt:lpstr>
      <vt:lpstr>III. What is difficult for novice writers in addressing audiences?</vt:lpstr>
      <vt:lpstr>1. Identifying audience</vt:lpstr>
      <vt:lpstr>2. Understanding genre purpose and requirements</vt:lpstr>
      <vt:lpstr>Misconception of genre purpose - Example</vt:lpstr>
      <vt:lpstr>3. Student difficulties – research findings</vt:lpstr>
      <vt:lpstr>4. Examples of metadiscourse in student texts</vt:lpstr>
      <vt:lpstr>Interactive resources: Coherence</vt:lpstr>
      <vt:lpstr>Interactive resources: Coherence</vt:lpstr>
      <vt:lpstr>Interactional resources/ Stance features</vt:lpstr>
      <vt:lpstr>Interactional resources/ Stance features</vt:lpstr>
      <vt:lpstr>Interactional resources/ Stance features</vt:lpstr>
      <vt:lpstr>Context of boosters and attitude markers</vt:lpstr>
      <vt:lpstr>Lisa and Harry’s addressing of audience</vt:lpstr>
      <vt:lpstr>IV. Tasks for developing audience awareness in novice writers</vt:lpstr>
      <vt:lpstr>Principles for direct instruction</vt:lpstr>
      <vt:lpstr>Task for developing audience awareness</vt:lpstr>
      <vt:lpstr>Task for developing understanding of criticality as genre requirement</vt:lpstr>
      <vt:lpstr>Features of criticality </vt:lpstr>
      <vt:lpstr>Task for acquiring stance resources (hedges, boosters and attitude markers) </vt:lpstr>
      <vt:lpstr>Final thoughts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 TESOL Second/Additional Language Learning</dc:title>
  <dc:creator>Ursula Wingate</dc:creator>
  <cp:lastModifiedBy>Ursula Wingate</cp:lastModifiedBy>
  <cp:revision>379</cp:revision>
  <cp:lastPrinted>2020-02-27T17:13:19Z</cp:lastPrinted>
  <dcterms:created xsi:type="dcterms:W3CDTF">2016-01-05T10:37:35Z</dcterms:created>
  <dcterms:modified xsi:type="dcterms:W3CDTF">2020-03-03T09:25:56Z</dcterms:modified>
</cp:coreProperties>
</file>