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97" r:id="rId2"/>
    <p:sldId id="257" r:id="rId3"/>
    <p:sldId id="271" r:id="rId4"/>
    <p:sldId id="259" r:id="rId5"/>
    <p:sldId id="260" r:id="rId6"/>
    <p:sldId id="298" r:id="rId7"/>
    <p:sldId id="300" r:id="rId8"/>
    <p:sldId id="301" r:id="rId9"/>
    <p:sldId id="302" r:id="rId10"/>
    <p:sldId id="273" r:id="rId11"/>
    <p:sldId id="277" r:id="rId12"/>
    <p:sldId id="278" r:id="rId13"/>
    <p:sldId id="304" r:id="rId14"/>
    <p:sldId id="303" r:id="rId15"/>
    <p:sldId id="2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2753-BD02-4892-9B76-9A4ACA3C94D2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8380B-E740-41AF-AEFB-01F2E5F7B65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8380B-E740-41AF-AEFB-01F2E5F7B651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8380B-E740-41AF-AEFB-01F2E5F7B651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424" y="1176204"/>
            <a:ext cx="9366636" cy="2098226"/>
          </a:xfrm>
        </p:spPr>
        <p:txBody>
          <a:bodyPr/>
          <a:lstStyle/>
          <a:p>
            <a:r>
              <a:rPr lang="en-US" sz="3600" b="1" dirty="0"/>
              <a:t>Chinese e-dictionaries </a:t>
            </a:r>
            <a:br>
              <a:rPr lang="en-US" sz="3600" b="1" dirty="0"/>
            </a:br>
            <a:r>
              <a:rPr lang="en-US" sz="3600" b="1" dirty="0"/>
              <a:t>what audiences are they intended for?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Yan </a:t>
            </a:r>
            <a:r>
              <a:rPr lang="en-GB" dirty="0" err="1"/>
              <a:t>Yan</a:t>
            </a:r>
            <a:r>
              <a:rPr lang="en-GB" dirty="0"/>
              <a:t> Yeung</a:t>
            </a:r>
          </a:p>
          <a:p>
            <a:r>
              <a:rPr lang="en-GB" dirty="0"/>
              <a:t>Hilary Nesi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872" y="237683"/>
            <a:ext cx="9728327" cy="1199321"/>
          </a:xfrm>
        </p:spPr>
        <p:txBody>
          <a:bodyPr>
            <a:normAutofit fontScale="90000"/>
          </a:bodyPr>
          <a:lstStyle/>
          <a:p>
            <a:r>
              <a:rPr lang="en-US" altLang="en-GB" sz="3600" dirty="0"/>
              <a:t>Examples of entries for unattested words in </a:t>
            </a:r>
            <a:r>
              <a:rPr lang="en-US" altLang="en-GB" sz="3600" dirty="0" err="1"/>
              <a:t>Youdao</a:t>
            </a:r>
            <a:r>
              <a:rPr lang="en-US" altLang="en-GB" sz="3600" dirty="0"/>
              <a:t> and Ciba (in menus below “Linguist” and “Translate”)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96" y="1598608"/>
            <a:ext cx="5323304" cy="492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GB" sz="2800" dirty="0" err="1"/>
              <a:t>Linguister</a:t>
            </a:r>
            <a:r>
              <a:rPr lang="en-US" altLang="en-GB" sz="2800" dirty="0"/>
              <a:t> (definition: a translator)</a:t>
            </a:r>
          </a:p>
          <a:p>
            <a:pPr marL="0" indent="0">
              <a:buNone/>
            </a:pPr>
            <a:r>
              <a:rPr lang="en-US" altLang="en-GB" sz="2800" dirty="0" err="1"/>
              <a:t>Linguistician</a:t>
            </a:r>
            <a:r>
              <a:rPr lang="en-US" altLang="en-GB" sz="2800" dirty="0"/>
              <a:t> (definition: a linguist)</a:t>
            </a:r>
          </a:p>
          <a:p>
            <a:pPr marL="0" indent="0">
              <a:buNone/>
            </a:pPr>
            <a:r>
              <a:rPr lang="en-US" altLang="en-GB" sz="2800" dirty="0" err="1">
                <a:sym typeface="+mn-ea"/>
              </a:rPr>
              <a:t>Linguistical</a:t>
            </a:r>
            <a:endParaRPr lang="en-US" altLang="en-GB" sz="2800" dirty="0">
              <a:sym typeface="+mn-ea"/>
            </a:endParaRPr>
          </a:p>
          <a:p>
            <a:pPr marL="0" indent="0">
              <a:buNone/>
            </a:pPr>
            <a:r>
              <a:rPr lang="en-US" altLang="en-GB" sz="2800" dirty="0" err="1"/>
              <a:t>Linguistry</a:t>
            </a:r>
            <a:r>
              <a:rPr lang="en-US" altLang="en-GB" sz="2800" dirty="0"/>
              <a:t> (definition: knowledge in linguistics)</a:t>
            </a:r>
          </a:p>
          <a:p>
            <a:pPr marL="0" indent="0">
              <a:buNone/>
            </a:pPr>
            <a:endParaRPr lang="en-US" altLang="en-GB" dirty="0"/>
          </a:p>
          <a:p>
            <a:endParaRPr lang="en-US" alt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19088" y="1598608"/>
            <a:ext cx="5513832" cy="2476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altLang="en-GB" sz="2800" dirty="0">
                <a:solidFill>
                  <a:schemeClr val="tx2"/>
                </a:solidFill>
              </a:rPr>
              <a:t>Translational</a:t>
            </a:r>
          </a:p>
          <a:p>
            <a:pPr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altLang="en-GB" sz="2800" dirty="0" err="1">
                <a:solidFill>
                  <a:schemeClr val="tx2"/>
                </a:solidFill>
              </a:rPr>
              <a:t>Translative</a:t>
            </a:r>
            <a:endParaRPr lang="en-US" altLang="en-GB" sz="2800" dirty="0">
              <a:solidFill>
                <a:schemeClr val="tx2"/>
              </a:solidFill>
            </a:endParaRPr>
          </a:p>
          <a:p>
            <a:pPr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altLang="en-GB" sz="2800" dirty="0" err="1">
                <a:solidFill>
                  <a:schemeClr val="tx2"/>
                </a:solidFill>
              </a:rPr>
              <a:t>Translatology</a:t>
            </a:r>
            <a:endParaRPr lang="en-US" altLang="en-GB" sz="2800" dirty="0">
              <a:solidFill>
                <a:schemeClr val="tx2"/>
              </a:solidFill>
            </a:endParaRPr>
          </a:p>
          <a:p>
            <a:pPr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altLang="en-GB" sz="2800" dirty="0" err="1">
                <a:solidFill>
                  <a:schemeClr val="tx2"/>
                </a:solidFill>
              </a:rPr>
              <a:t>Translatory</a:t>
            </a:r>
            <a:endParaRPr lang="en-US" altLang="en-GB" sz="28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5" name="TextBox 3"/>
          <p:cNvSpPr txBox="1"/>
          <p:nvPr/>
        </p:nvSpPr>
        <p:spPr>
          <a:xfrm rot="21190905">
            <a:off x="2136420" y="4277834"/>
            <a:ext cx="792018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400" dirty="0"/>
              <a:t>Claims that these occur in CET past papers and/or online</a:t>
            </a:r>
          </a:p>
        </p:txBody>
      </p:sp>
      <p:pic>
        <p:nvPicPr>
          <p:cNvPr id="4" name="Picture 3" descr="46930AFD-29E1-43AE-9CF2-EA47DE68C24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34405" y="10795"/>
            <a:ext cx="5725160" cy="6826250"/>
          </a:xfrm>
          <a:prstGeom prst="rect">
            <a:avLst/>
          </a:prstGeom>
        </p:spPr>
      </p:pic>
      <p:pic>
        <p:nvPicPr>
          <p:cNvPr id="6" name="Picture 5" descr="19D45F22-633B-473F-81AE-91E1548F2E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065" y="10795"/>
            <a:ext cx="5729605" cy="682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272332"/>
            <a:ext cx="9848088" cy="879812"/>
          </a:xfrm>
        </p:spPr>
        <p:txBody>
          <a:bodyPr>
            <a:normAutofit fontScale="90000"/>
          </a:bodyPr>
          <a:lstStyle/>
          <a:p>
            <a:r>
              <a:rPr lang="en-US" altLang="en-GB" dirty="0"/>
              <a:t>Morphological errors </a:t>
            </a:r>
            <a:br>
              <a:rPr lang="en-US" altLang="en-GB" dirty="0"/>
            </a:br>
            <a:endParaRPr lang="en-US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078976"/>
            <a:ext cx="4453128" cy="501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GB" sz="2800" dirty="0"/>
              <a:t>e.g.</a:t>
            </a:r>
          </a:p>
          <a:p>
            <a:r>
              <a:rPr lang="en-US" altLang="en-GB" sz="2800" dirty="0" err="1">
                <a:sym typeface="+mn-ea"/>
              </a:rPr>
              <a:t>Arised</a:t>
            </a:r>
            <a:endParaRPr lang="en-US" altLang="en-GB" sz="2800" dirty="0">
              <a:sym typeface="+mn-ea"/>
            </a:endParaRPr>
          </a:p>
          <a:p>
            <a:r>
              <a:rPr lang="en-US" altLang="en-GB" sz="2800" dirty="0">
                <a:sym typeface="+mn-ea"/>
              </a:rPr>
              <a:t>Awaked</a:t>
            </a:r>
          </a:p>
          <a:p>
            <a:r>
              <a:rPr lang="en-US" altLang="en-GB" sz="2800" dirty="0" err="1"/>
              <a:t>Breaked</a:t>
            </a:r>
            <a:r>
              <a:rPr lang="en-US" altLang="en-GB" sz="2800" dirty="0"/>
              <a:t> </a:t>
            </a:r>
          </a:p>
          <a:p>
            <a:r>
              <a:rPr lang="en-US" altLang="en-GB" sz="2800" dirty="0" err="1"/>
              <a:t>Breaken</a:t>
            </a:r>
            <a:endParaRPr lang="en-US" altLang="en-GB" sz="2800" dirty="0"/>
          </a:p>
          <a:p>
            <a:r>
              <a:rPr lang="en-US" altLang="en-GB" sz="2800" dirty="0" err="1"/>
              <a:t>Beated</a:t>
            </a:r>
            <a:endParaRPr lang="en-US" altLang="en-GB" sz="2800" dirty="0"/>
          </a:p>
          <a:p>
            <a:r>
              <a:rPr lang="en-US" altLang="en-GB" sz="2800" dirty="0"/>
              <a:t>Betted</a:t>
            </a:r>
          </a:p>
          <a:p>
            <a:r>
              <a:rPr lang="en-US" altLang="en-GB" sz="2800" dirty="0" err="1"/>
              <a:t>Catched</a:t>
            </a:r>
            <a:endParaRPr lang="en-US" altLang="en-GB" sz="2800" dirty="0"/>
          </a:p>
          <a:p>
            <a:pPr marL="0" indent="0">
              <a:buNone/>
            </a:pPr>
            <a:endParaRPr lang="en-US" altLang="en-GB" sz="19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8504" y="1713734"/>
            <a:ext cx="5504688" cy="414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GB" sz="2800" dirty="0">
                <a:solidFill>
                  <a:schemeClr val="tx2"/>
                </a:solidFill>
              </a:rPr>
              <a:t>e.g.</a:t>
            </a:r>
          </a:p>
          <a:p>
            <a:pPr marL="384175" indent="-384175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altLang="en-GB" sz="2800" dirty="0" err="1">
                <a:solidFill>
                  <a:schemeClr val="tx2"/>
                </a:solidFill>
                <a:sym typeface="+mn-ea"/>
              </a:rPr>
              <a:t>oxe</a:t>
            </a:r>
            <a:r>
              <a:rPr lang="en-US" altLang="en-GB" sz="2800" dirty="0">
                <a:solidFill>
                  <a:schemeClr val="tx2"/>
                </a:solidFill>
                <a:sym typeface="+mn-ea"/>
              </a:rPr>
              <a:t>, </a:t>
            </a:r>
            <a:r>
              <a:rPr lang="en-US" altLang="en-GB" sz="2800" dirty="0" err="1">
                <a:solidFill>
                  <a:schemeClr val="tx2"/>
                </a:solidFill>
                <a:sym typeface="+mn-ea"/>
              </a:rPr>
              <a:t>oxes</a:t>
            </a:r>
            <a:r>
              <a:rPr lang="en-US" altLang="en-GB" sz="2800" dirty="0">
                <a:solidFill>
                  <a:schemeClr val="tx2"/>
                </a:solidFill>
                <a:sym typeface="+mn-ea"/>
              </a:rPr>
              <a:t> </a:t>
            </a:r>
          </a:p>
          <a:p>
            <a:pPr marL="384175" indent="-384175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altLang="en-GB" sz="2800" dirty="0">
                <a:solidFill>
                  <a:schemeClr val="tx2"/>
                </a:solidFill>
                <a:sym typeface="+mn-ea"/>
              </a:rPr>
              <a:t>gooses ,</a:t>
            </a:r>
            <a:r>
              <a:rPr lang="en-US" altLang="en-GB" sz="2800" dirty="0" err="1">
                <a:solidFill>
                  <a:schemeClr val="tx2"/>
                </a:solidFill>
                <a:sym typeface="+mn-ea"/>
              </a:rPr>
              <a:t>geeses</a:t>
            </a:r>
            <a:endParaRPr lang="en-US" altLang="en-GB" sz="2800" dirty="0">
              <a:solidFill>
                <a:schemeClr val="tx2"/>
              </a:solidFill>
              <a:sym typeface="+mn-ea"/>
            </a:endParaRPr>
          </a:p>
          <a:p>
            <a:pPr marL="384175" indent="-384175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altLang="en-GB" sz="2800" dirty="0" err="1">
                <a:solidFill>
                  <a:schemeClr val="tx2"/>
                </a:solidFill>
                <a:sym typeface="+mn-ea"/>
              </a:rPr>
              <a:t>sheeps</a:t>
            </a:r>
            <a:endParaRPr lang="en-US" altLang="en-GB" sz="2800" dirty="0">
              <a:solidFill>
                <a:schemeClr val="tx2"/>
              </a:solidFill>
              <a:sym typeface="+mn-ea"/>
            </a:endParaRPr>
          </a:p>
          <a:p>
            <a:pPr marL="384175" indent="-384175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altLang="en-GB" sz="2800" dirty="0" err="1">
                <a:solidFill>
                  <a:schemeClr val="tx2"/>
                </a:solidFill>
                <a:sym typeface="+mn-ea"/>
              </a:rPr>
              <a:t>criterias</a:t>
            </a:r>
            <a:r>
              <a:rPr lang="en-US" altLang="en-GB" sz="2800" dirty="0">
                <a:solidFill>
                  <a:schemeClr val="tx2"/>
                </a:solidFill>
                <a:sym typeface="+mn-ea"/>
              </a:rPr>
              <a:t>, criterions</a:t>
            </a:r>
          </a:p>
          <a:p>
            <a:endParaRPr lang="en-GB" altLang="en-US" dirty="0"/>
          </a:p>
          <a:p>
            <a:r>
              <a:rPr lang="en-US" altLang="en-GB" dirty="0">
                <a:sym typeface="+mn-ea"/>
              </a:rPr>
              <a:t>Some of these have their own entry, and some appear in examples.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8327E973-7051-4C01-8E4D-902E13843E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2350" y="992505"/>
            <a:ext cx="8646795" cy="5801995"/>
          </a:xfrm>
          <a:prstGeom prst="rect">
            <a:avLst/>
          </a:prstGeom>
        </p:spPr>
      </p:pic>
      <p:pic>
        <p:nvPicPr>
          <p:cNvPr id="5" name="Picture 4" descr="6F1942AC-601F-4B8A-B8B8-623EF673532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070" y="476250"/>
            <a:ext cx="4947285" cy="4503420"/>
          </a:xfrm>
          <a:prstGeom prst="rect">
            <a:avLst/>
          </a:prstGeom>
        </p:spPr>
      </p:pic>
      <p:pic>
        <p:nvPicPr>
          <p:cNvPr id="6" name="Picture 5" descr="8A918E45-D5A9-42C0-9765-076BC6B8A0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070" y="3092450"/>
            <a:ext cx="9726930" cy="3091815"/>
          </a:xfrm>
          <a:prstGeom prst="rect">
            <a:avLst/>
          </a:prstGeom>
        </p:spPr>
      </p:pic>
      <p:pic>
        <p:nvPicPr>
          <p:cNvPr id="10" name="Picture 9" descr="DD7A8DA6-75F3-4073-971F-9B6AD99675F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20540" y="70485"/>
            <a:ext cx="6657975" cy="631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685800"/>
            <a:ext cx="9619488" cy="768096"/>
          </a:xfrm>
        </p:spPr>
        <p:txBody>
          <a:bodyPr>
            <a:normAutofit fontScale="90000"/>
          </a:bodyPr>
          <a:lstStyle/>
          <a:p>
            <a:r>
              <a:rPr lang="en-US" altLang="en-GB" dirty="0"/>
              <a:t>Spelling errors</a:t>
            </a:r>
            <a:br>
              <a:rPr lang="en-US" altLang="en-GB" dirty="0"/>
            </a:br>
            <a:endParaRPr lang="en-US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145" y="1664209"/>
            <a:ext cx="3794760" cy="519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GB" dirty="0"/>
              <a:t>e.g.</a:t>
            </a:r>
          </a:p>
          <a:p>
            <a:pPr marL="0" indent="0">
              <a:buNone/>
            </a:pPr>
            <a:r>
              <a:rPr lang="en-US" altLang="en-GB" dirty="0" err="1"/>
              <a:t>Translater</a:t>
            </a:r>
            <a:endParaRPr lang="en-US" altLang="en-GB" dirty="0"/>
          </a:p>
          <a:p>
            <a:pPr marL="0" indent="0">
              <a:buNone/>
            </a:pPr>
            <a:r>
              <a:rPr lang="en-US" altLang="en-GB" dirty="0" err="1"/>
              <a:t>Interpretor</a:t>
            </a:r>
            <a:endParaRPr lang="en-US" altLang="en-GB" dirty="0"/>
          </a:p>
          <a:p>
            <a:pPr marL="0" indent="0">
              <a:buNone/>
            </a:pPr>
            <a:r>
              <a:rPr lang="en-US" altLang="en-GB" dirty="0" err="1"/>
              <a:t>Imparative</a:t>
            </a:r>
            <a:endParaRPr lang="en-US" altLang="en-GB" dirty="0"/>
          </a:p>
          <a:p>
            <a:pPr marL="0" indent="0">
              <a:buNone/>
            </a:pPr>
            <a:r>
              <a:rPr lang="en-US" altLang="en-GB" dirty="0" err="1"/>
              <a:t>Gaurantee</a:t>
            </a:r>
            <a:endParaRPr lang="en-US" altLang="en-GB" dirty="0"/>
          </a:p>
          <a:p>
            <a:pPr marL="0" indent="0">
              <a:buNone/>
            </a:pPr>
            <a:r>
              <a:rPr lang="en-US" altLang="en-GB" dirty="0" err="1"/>
              <a:t>Wellfare</a:t>
            </a:r>
            <a:r>
              <a:rPr lang="en-US" altLang="en-GB" dirty="0"/>
              <a:t>, </a:t>
            </a:r>
            <a:r>
              <a:rPr lang="en-US" altLang="en-GB" dirty="0" err="1"/>
              <a:t>wealfare</a:t>
            </a:r>
            <a:r>
              <a:rPr lang="en-US" altLang="en-GB" dirty="0"/>
              <a:t> </a:t>
            </a:r>
          </a:p>
          <a:p>
            <a:pPr marL="0" indent="0">
              <a:buNone/>
            </a:pPr>
            <a:r>
              <a:rPr lang="en-US" altLang="en-GB" dirty="0" err="1"/>
              <a:t>Welth</a:t>
            </a:r>
            <a:r>
              <a:rPr lang="en-US" altLang="en-GB" dirty="0"/>
              <a:t>, </a:t>
            </a:r>
            <a:r>
              <a:rPr lang="en-US" altLang="en-GB" dirty="0" err="1"/>
              <a:t>welthy</a:t>
            </a:r>
            <a:r>
              <a:rPr lang="en-US" altLang="en-GB" dirty="0"/>
              <a:t> </a:t>
            </a:r>
          </a:p>
          <a:p>
            <a:pPr marL="0" indent="0">
              <a:buNone/>
            </a:pPr>
            <a:r>
              <a:rPr lang="en-US" altLang="en-GB" dirty="0" err="1"/>
              <a:t>Simulteneous</a:t>
            </a:r>
            <a:r>
              <a:rPr lang="en-US" altLang="en-GB" dirty="0"/>
              <a:t>, </a:t>
            </a:r>
            <a:r>
              <a:rPr lang="en-US" altLang="en-GB" dirty="0" err="1"/>
              <a:t>simultanous</a:t>
            </a:r>
            <a:r>
              <a:rPr lang="en-US" altLang="en-GB" dirty="0"/>
              <a:t> </a:t>
            </a:r>
          </a:p>
          <a:p>
            <a:pPr marL="0" indent="0">
              <a:buNone/>
            </a:pPr>
            <a:r>
              <a:rPr lang="en-US" altLang="en-GB" dirty="0" err="1"/>
              <a:t>Wheather</a:t>
            </a:r>
            <a:r>
              <a:rPr lang="en-US" altLang="en-GB" dirty="0"/>
              <a:t>, </a:t>
            </a:r>
            <a:r>
              <a:rPr lang="en-US" altLang="en-GB" dirty="0" err="1"/>
              <a:t>wather</a:t>
            </a:r>
            <a:endParaRPr lang="en-US" altLang="en-GB" dirty="0"/>
          </a:p>
          <a:p>
            <a:pPr marL="0" indent="0">
              <a:buNone/>
            </a:pPr>
            <a:r>
              <a:rPr lang="en-US" altLang="en-GB" dirty="0" err="1"/>
              <a:t>Modle</a:t>
            </a:r>
            <a:r>
              <a:rPr lang="en-US" altLang="en-GB" dirty="0"/>
              <a:t>, </a:t>
            </a:r>
            <a:r>
              <a:rPr lang="en-US" altLang="en-GB" dirty="0" err="1"/>
              <a:t>modell</a:t>
            </a:r>
            <a:r>
              <a:rPr lang="en-US" altLang="en-GB" dirty="0"/>
              <a:t> </a:t>
            </a:r>
          </a:p>
          <a:p>
            <a:pPr marL="0" indent="0">
              <a:buNone/>
            </a:pPr>
            <a:r>
              <a:rPr lang="en-US" altLang="en-GB" dirty="0" err="1"/>
              <a:t>Motality</a:t>
            </a:r>
            <a:r>
              <a:rPr lang="en-US" altLang="en-GB" dirty="0"/>
              <a:t> (mortality)</a:t>
            </a:r>
          </a:p>
        </p:txBody>
      </p:sp>
      <p:pic>
        <p:nvPicPr>
          <p:cNvPr id="4" name="Picture 3" descr="143C4A8C-9F74-4D4E-8F87-DBB4A364612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90290" y="633095"/>
            <a:ext cx="6548755" cy="2579370"/>
          </a:xfrm>
          <a:prstGeom prst="rect">
            <a:avLst/>
          </a:prstGeom>
        </p:spPr>
      </p:pic>
      <p:pic>
        <p:nvPicPr>
          <p:cNvPr id="5" name="Picture 4" descr="E6C14484-725A-4292-9CEA-6B0F7CEAA3B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46650" y="1333500"/>
            <a:ext cx="6661785" cy="3967480"/>
          </a:xfrm>
          <a:prstGeom prst="rect">
            <a:avLst/>
          </a:prstGeom>
        </p:spPr>
      </p:pic>
      <p:pic>
        <p:nvPicPr>
          <p:cNvPr id="6" name="Picture 5" descr="DB99B338-971C-4A5B-9400-71A88668E8E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54935" y="27940"/>
            <a:ext cx="8317865" cy="6801485"/>
          </a:xfrm>
          <a:prstGeom prst="rect">
            <a:avLst/>
          </a:prstGeom>
        </p:spPr>
      </p:pic>
      <p:pic>
        <p:nvPicPr>
          <p:cNvPr id="7" name="Picture 6" descr="43809E4E-A106-4CD9-9986-31932A204CE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8625" y="82550"/>
            <a:ext cx="6348095" cy="680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1520"/>
          </a:xfrm>
        </p:spPr>
        <p:txBody>
          <a:bodyPr/>
          <a:lstStyle/>
          <a:p>
            <a:r>
              <a:rPr lang="en-GB" dirty="0"/>
              <a:t>Why these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47088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Desire to increase the word count – so these are the largest dictionaries in the world</a:t>
            </a:r>
          </a:p>
          <a:p>
            <a:r>
              <a:rPr lang="en-GB" sz="2800" dirty="0"/>
              <a:t>Use of old dictionaries / technical glossaries</a:t>
            </a:r>
          </a:p>
          <a:p>
            <a:r>
              <a:rPr lang="en-GB" sz="2800" dirty="0"/>
              <a:t>Scanning errors when converting old print dictionaries </a:t>
            </a:r>
          </a:p>
          <a:p>
            <a:r>
              <a:rPr lang="en-GB" sz="2800" dirty="0"/>
              <a:t>Random selection from internet sources </a:t>
            </a:r>
          </a:p>
          <a:p>
            <a:r>
              <a:rPr lang="en-GB" sz="2800" dirty="0"/>
              <a:t>Automatic translation errors</a:t>
            </a:r>
          </a:p>
          <a:p>
            <a:r>
              <a:rPr lang="en-GB" sz="2800" dirty="0"/>
              <a:t>Automatic speech to text transcription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dictionaries are not very useful for EAP learners!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04872"/>
            <a:ext cx="9217152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They may serve the purposes of Chinese EFL learners </a:t>
            </a:r>
            <a:r>
              <a:rPr lang="en-GB" b="1" u="sng" dirty="0"/>
              <a:t>in China </a:t>
            </a:r>
            <a:r>
              <a:rPr lang="en-GB" dirty="0"/>
              <a:t>who have to pass high-stake exams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470648" y="2734056"/>
            <a:ext cx="4462272" cy="2318004"/>
          </a:xfrm>
          <a:prstGeom prst="wedgeEllipseCallout">
            <a:avLst>
              <a:gd name="adj1" fmla="val -72267"/>
              <a:gd name="adj2" fmla="val -531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Unacceptable forms might appear in Chinese exams (CET papers are given as sources for some of them)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430821"/>
            <a:ext cx="9966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their main appeal for Chinese users is that they are</a:t>
            </a:r>
          </a:p>
          <a:p>
            <a:endParaRPr lang="en-GB" dirty="0"/>
          </a:p>
          <a:p>
            <a:r>
              <a:rPr lang="en-GB" dirty="0"/>
              <a:t>very big, very high-tech, and therefore a source of pride: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“made in China, made for China”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5880" y="5102494"/>
            <a:ext cx="1005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little academic criticism of these dictionaries in China, and only concerning the quality of the  Chinese translations of English usage –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are they poetic enough in Chinese?</a:t>
            </a:r>
          </a:p>
          <a:p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950976" y="3246120"/>
            <a:ext cx="5093208" cy="2139696"/>
          </a:xfrm>
          <a:prstGeom prst="wedgeEllipseCallout">
            <a:avLst>
              <a:gd name="adj1" fmla="val -14011"/>
              <a:gd name="adj2" fmla="val 6805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It looks as if there is another audience – not learners of English!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261850"/>
            <a:ext cx="11387327" cy="645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4700" y="292608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Thanks for listening!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9596" y="352810"/>
            <a:ext cx="10751618" cy="1219068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+mn-lt"/>
                <a:cs typeface="+mn-lt"/>
              </a:rPr>
              <a:t>In China, few EFL</a:t>
            </a:r>
            <a:r>
              <a:rPr lang="zh-TW" altLang="en-US" dirty="0">
                <a:ea typeface="+mn-lt"/>
                <a:cs typeface="+mn-lt"/>
              </a:rPr>
              <a:t> </a:t>
            </a:r>
            <a:r>
              <a:rPr lang="en-US" altLang="zh-TW" dirty="0">
                <a:ea typeface="+mn-lt"/>
                <a:cs typeface="+mn-lt"/>
              </a:rPr>
              <a:t>learners</a:t>
            </a:r>
            <a:r>
              <a:rPr lang="zh-TW" altLang="en-US" dirty="0">
                <a:ea typeface="+mn-lt"/>
                <a:cs typeface="+mn-lt"/>
              </a:rPr>
              <a:t> </a:t>
            </a:r>
            <a:r>
              <a:rPr lang="en-US" altLang="zh-TW" dirty="0">
                <a:ea typeface="+mn-lt"/>
                <a:cs typeface="+mn-lt"/>
              </a:rPr>
              <a:t>us</a:t>
            </a:r>
            <a:r>
              <a:rPr lang="en-GB" altLang="zh-TW" dirty="0">
                <a:ea typeface="+mn-lt"/>
                <a:cs typeface="+mn-lt"/>
              </a:rPr>
              <a:t>e </a:t>
            </a:r>
            <a:r>
              <a:rPr lang="en-US" altLang="zh-TW" dirty="0">
                <a:ea typeface="+mn-lt"/>
                <a:cs typeface="+mn-lt"/>
              </a:rPr>
              <a:t>print</a:t>
            </a:r>
            <a:r>
              <a:rPr lang="zh-TW" altLang="en-US" dirty="0">
                <a:ea typeface="+mn-lt"/>
                <a:cs typeface="+mn-lt"/>
              </a:rPr>
              <a:t> </a:t>
            </a:r>
            <a:r>
              <a:rPr lang="en-US" altLang="zh-TW" dirty="0">
                <a:ea typeface="+mn-lt"/>
                <a:cs typeface="+mn-lt"/>
              </a:rPr>
              <a:t>dictionaries</a:t>
            </a:r>
            <a:r>
              <a:rPr lang="zh-TW" altLang="en-US" dirty="0">
                <a:ea typeface="+mn-lt"/>
                <a:cs typeface="+mn-lt"/>
              </a:rPr>
              <a:t> </a:t>
            </a:r>
            <a:endParaRPr lang="zh-TW" altLang="en-US" dirty="0">
              <a:ea typeface="PMingLiU" panose="02020500000000000000" pitchFamily="18" charset="-120"/>
              <a:cs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836" y="1843624"/>
            <a:ext cx="10092238" cy="52672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ea typeface="PMingLiU" panose="02020500000000000000" pitchFamily="18" charset="-120"/>
              </a:rPr>
              <a:t>Some</a:t>
            </a:r>
            <a:r>
              <a:rPr lang="zh-TW" sz="3600" dirty="0">
                <a:ea typeface="PMingLiU" panose="02020500000000000000" pitchFamily="18" charset="-120"/>
              </a:rPr>
              <a:t> </a:t>
            </a:r>
            <a:r>
              <a:rPr lang="en-US" altLang="zh-TW" sz="3600" dirty="0">
                <a:ea typeface="PMingLiU" panose="02020500000000000000" pitchFamily="18" charset="-120"/>
              </a:rPr>
              <a:t>popular</a:t>
            </a:r>
            <a:r>
              <a:rPr lang="zh-TW" sz="3600" dirty="0">
                <a:ea typeface="PMingLiU" panose="02020500000000000000" pitchFamily="18" charset="-120"/>
              </a:rPr>
              <a:t> </a:t>
            </a:r>
            <a:r>
              <a:rPr lang="en-US" altLang="zh-TW" sz="3600" dirty="0">
                <a:ea typeface="PMingLiU" panose="02020500000000000000" pitchFamily="18" charset="-120"/>
              </a:rPr>
              <a:t>electronic</a:t>
            </a:r>
            <a:r>
              <a:rPr lang="zh-TW" sz="3600" dirty="0">
                <a:ea typeface="PMingLiU" panose="02020500000000000000" pitchFamily="18" charset="-120"/>
              </a:rPr>
              <a:t> dict</a:t>
            </a:r>
            <a:r>
              <a:rPr lang="en-US" altLang="zh-TW" sz="3600" dirty="0" err="1">
                <a:ea typeface="PMingLiU" panose="02020500000000000000" pitchFamily="18" charset="-120"/>
              </a:rPr>
              <a:t>ionaries</a:t>
            </a:r>
            <a:r>
              <a:rPr lang="zh-TW" altLang="en-US" sz="3600" dirty="0">
                <a:ea typeface="PMingLiU" panose="02020500000000000000" pitchFamily="18" charset="-120"/>
              </a:rPr>
              <a:t>:</a:t>
            </a:r>
          </a:p>
          <a:p>
            <a:pPr lvl="2"/>
            <a:r>
              <a:rPr lang="zh-TW" altLang="en-US" sz="2800" dirty="0">
                <a:ea typeface="PMingLiU" panose="02020500000000000000" pitchFamily="18" charset="-120"/>
              </a:rPr>
              <a:t>Youdao </a:t>
            </a:r>
            <a:endParaRPr lang="en-GB" altLang="zh-TW" sz="2800" dirty="0">
              <a:ea typeface="PMingLiU" panose="02020500000000000000" pitchFamily="18" charset="-120"/>
            </a:endParaRPr>
          </a:p>
          <a:p>
            <a:pPr lvl="2"/>
            <a:r>
              <a:rPr lang="zh-TW" altLang="en-US" sz="2800" dirty="0">
                <a:ea typeface="PMingLiU" panose="02020500000000000000" pitchFamily="18" charset="-120"/>
              </a:rPr>
              <a:t>Jinshanciba </a:t>
            </a:r>
            <a:r>
              <a:rPr lang="en-GB" altLang="zh-TW" sz="2800" dirty="0">
                <a:ea typeface="PMingLiU" panose="02020500000000000000" pitchFamily="18" charset="-120"/>
              </a:rPr>
              <a:t>/</a:t>
            </a:r>
            <a:r>
              <a:rPr lang="zh-TW" altLang="en-US" sz="2800" dirty="0">
                <a:ea typeface="PMingLiU" panose="02020500000000000000" pitchFamily="18" charset="-120"/>
              </a:rPr>
              <a:t> Kingsoft Powerword  (a.k.a </a:t>
            </a:r>
            <a:r>
              <a:rPr lang="en-GB" altLang="zh-TW" sz="2800" dirty="0">
                <a:ea typeface="PMingLiU" panose="02020500000000000000" pitchFamily="18" charset="-120"/>
              </a:rPr>
              <a:t>Ciba</a:t>
            </a:r>
            <a:r>
              <a:rPr lang="zh-TW" altLang="en-US" sz="2800" dirty="0">
                <a:ea typeface="PMingLiU" panose="02020500000000000000" pitchFamily="18" charset="-120"/>
              </a:rPr>
              <a:t>)</a:t>
            </a:r>
            <a:endParaRPr lang="en-GB" altLang="zh-TW" sz="2800" dirty="0">
              <a:ea typeface="PMingLiU" panose="02020500000000000000" pitchFamily="18" charset="-120"/>
            </a:endParaRPr>
          </a:p>
          <a:p>
            <a:pPr lvl="2"/>
            <a:r>
              <a:rPr lang="zh-TW" altLang="en-US" sz="2800" dirty="0">
                <a:ea typeface="PMingLiU" panose="02020500000000000000" pitchFamily="18" charset="-120"/>
              </a:rPr>
              <a:t>Baidu</a:t>
            </a:r>
            <a:endParaRPr lang="en-GB" altLang="zh-TW" sz="2800" dirty="0">
              <a:ea typeface="PMingLiU" panose="02020500000000000000" pitchFamily="18" charset="-120"/>
            </a:endParaRPr>
          </a:p>
          <a:p>
            <a:pPr lvl="2"/>
            <a:r>
              <a:rPr lang="zh-TW" altLang="en-US" sz="2800" dirty="0">
                <a:ea typeface="PMingLiU" panose="02020500000000000000" pitchFamily="18" charset="-120"/>
              </a:rPr>
              <a:t>Babylon</a:t>
            </a:r>
            <a:endParaRPr lang="en-GB" altLang="zh-TW" sz="2800" dirty="0">
              <a:ea typeface="PMingLiU" panose="02020500000000000000" pitchFamily="18" charset="-120"/>
            </a:endParaRPr>
          </a:p>
          <a:p>
            <a:pPr lvl="2"/>
            <a:r>
              <a:rPr lang="zh-TW" altLang="en-US" sz="2800" dirty="0">
                <a:ea typeface="PMingLiU" panose="02020500000000000000" pitchFamily="18" charset="-120"/>
              </a:rPr>
              <a:t>Bing </a:t>
            </a:r>
            <a:endParaRPr lang="en-GB" altLang="zh-TW" sz="2800" dirty="0">
              <a:ea typeface="PMingLiU" panose="02020500000000000000" pitchFamily="18" charset="-120"/>
            </a:endParaRPr>
          </a:p>
          <a:p>
            <a:pPr lvl="2"/>
            <a:endParaRPr lang="en-GB" altLang="zh-TW" sz="2000" dirty="0">
              <a:ea typeface="PMingLiU" panose="02020500000000000000" pitchFamily="18" charset="-120"/>
            </a:endParaRPr>
          </a:p>
          <a:p>
            <a:pPr lvl="1"/>
            <a:endParaRPr lang="zh-TW" altLang="en-US" sz="2400" dirty="0">
              <a:ea typeface="PMingLiU" panose="02020500000000000000" pitchFamily="18" charset="-120"/>
            </a:endParaRPr>
          </a:p>
          <a:p>
            <a:endParaRPr lang="zh-TW" altLang="en-US" sz="2800" dirty="0">
              <a:ea typeface="PMingLiU" panose="02020500000000000000" pitchFamily="18" charset="-12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257180" y="536245"/>
            <a:ext cx="4782393" cy="1728008"/>
          </a:xfrm>
          <a:prstGeom prst="wedgeEllipseCallout">
            <a:avLst>
              <a:gd name="adj1" fmla="val -90060"/>
              <a:gd name="adj2" fmla="val 834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TW" sz="2000" dirty="0">
                <a:solidFill>
                  <a:sysClr val="windowText" lastClr="000000"/>
                </a:solidFill>
                <a:ea typeface="PMingLiU" panose="02020500000000000000" pitchFamily="18" charset="-120"/>
              </a:rPr>
              <a:t>Ciba and </a:t>
            </a:r>
            <a:r>
              <a:rPr lang="en-GB" altLang="zh-TW" sz="2000" dirty="0" err="1">
                <a:solidFill>
                  <a:sysClr val="windowText" lastClr="000000"/>
                </a:solidFill>
                <a:ea typeface="PMingLiU" panose="02020500000000000000" pitchFamily="18" charset="-120"/>
              </a:rPr>
              <a:t>Youdao</a:t>
            </a:r>
            <a:r>
              <a:rPr lang="en-GB" altLang="zh-TW" sz="2000" dirty="0">
                <a:solidFill>
                  <a:sysClr val="windowText" lastClr="000000"/>
                </a:solidFill>
                <a:ea typeface="PMingLiU" panose="02020500000000000000" pitchFamily="18" charset="-120"/>
              </a:rPr>
              <a:t> are </a:t>
            </a:r>
          </a:p>
          <a:p>
            <a:pPr marL="285750" indent="-285750">
              <a:buFontTx/>
              <a:buChar char="-"/>
            </a:pPr>
            <a:r>
              <a:rPr lang="en-GB" altLang="zh-TW" sz="1400" dirty="0">
                <a:solidFill>
                  <a:sysClr val="windowText" lastClr="000000"/>
                </a:solidFill>
                <a:ea typeface="PMingLiU" panose="02020500000000000000" pitchFamily="18" charset="-120"/>
              </a:rPr>
              <a:t>the most popular </a:t>
            </a:r>
          </a:p>
          <a:p>
            <a:pPr marL="285750" indent="-285750">
              <a:buFontTx/>
              <a:buChar char="-"/>
            </a:pPr>
            <a:r>
              <a:rPr lang="en-GB" altLang="zh-TW" sz="1400" dirty="0">
                <a:solidFill>
                  <a:sysClr val="windowText" lastClr="000000"/>
                </a:solidFill>
                <a:ea typeface="PMingLiU" panose="02020500000000000000" pitchFamily="18" charset="-120"/>
              </a:rPr>
              <a:t>the  most highly rated by Chinese researchers</a:t>
            </a:r>
            <a:endParaRPr lang="zh-TW" altLang="en-US" sz="1400" dirty="0">
              <a:solidFill>
                <a:sysClr val="windowText" lastClr="000000"/>
              </a:solidFill>
              <a:ea typeface="PMingLiU" panose="02020500000000000000" pitchFamily="18" charset="-12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7257180" y="2559924"/>
            <a:ext cx="5255778" cy="3437693"/>
          </a:xfrm>
          <a:prstGeom prst="irregularSeal1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TW" sz="2000" b="1" dirty="0">
                <a:solidFill>
                  <a:schemeClr val="tx1"/>
                </a:solidFill>
                <a:ea typeface="PMingLiU" panose="02020500000000000000" pitchFamily="18" charset="-120"/>
              </a:rPr>
              <a:t>Ciba has more than 100 million users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634266" y="3101948"/>
            <a:ext cx="4135030" cy="4280688"/>
          </a:xfrm>
          <a:prstGeom prst="irregularSeal1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ea typeface="+mn-lt"/>
                <a:cs typeface="+mn-lt"/>
              </a:rPr>
              <a:t>Youdao</a:t>
            </a:r>
            <a:r>
              <a:rPr lang="en-US" altLang="ja-JP" sz="2400" b="1" dirty="0">
                <a:solidFill>
                  <a:schemeClr val="tx1"/>
                </a:solidFill>
                <a:ea typeface="+mn-lt"/>
                <a:cs typeface="+mn-lt"/>
              </a:rPr>
              <a:t> has 400 to 700 million users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47" y="347207"/>
            <a:ext cx="8596630" cy="734060"/>
          </a:xfrm>
        </p:spPr>
        <p:txBody>
          <a:bodyPr/>
          <a:lstStyle/>
          <a:p>
            <a:r>
              <a:rPr lang="en-US" altLang="zh-TW" dirty="0"/>
              <a:t>But…..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584" y="1266353"/>
            <a:ext cx="10629424" cy="5160645"/>
          </a:xfrm>
        </p:spPr>
        <p:txBody>
          <a:bodyPr>
            <a:noAutofit/>
          </a:bodyPr>
          <a:lstStyle/>
          <a:p>
            <a:r>
              <a:rPr lang="en-GB" altLang="en-US" sz="2000" dirty="0"/>
              <a:t>Ciba and </a:t>
            </a:r>
            <a:r>
              <a:rPr lang="en-GB" altLang="en-US" sz="2000" dirty="0" err="1"/>
              <a:t>Youdao</a:t>
            </a:r>
            <a:r>
              <a:rPr lang="en-GB" altLang="en-US" sz="2000" dirty="0"/>
              <a:t> </a:t>
            </a:r>
            <a:r>
              <a:rPr lang="en-GB" altLang="en-US" dirty="0"/>
              <a:t>are developed by software companies, not lexicographers</a:t>
            </a:r>
          </a:p>
          <a:p>
            <a:r>
              <a:rPr lang="en-GB" altLang="en-US" sz="2000" dirty="0"/>
              <a:t>Information is incomplete, and unreliable</a:t>
            </a:r>
          </a:p>
          <a:p>
            <a:r>
              <a:rPr lang="en-GB" altLang="en-GB" dirty="0"/>
              <a:t>Dictionary sources are not clearly identified, </a:t>
            </a:r>
            <a:r>
              <a:rPr lang="en-US" altLang="en-GB" sz="2000" dirty="0"/>
              <a:t>e.g. </a:t>
            </a:r>
            <a:r>
              <a:rPr lang="en-US" altLang="zh-TW" dirty="0"/>
              <a:t>"Oxford", "Webster“, "Collins“(and may be out of print)</a:t>
            </a:r>
          </a:p>
          <a:p>
            <a:r>
              <a:rPr lang="en-US" altLang="en-GB" sz="2000" b="1" dirty="0">
                <a:solidFill>
                  <a:srgbClr val="FF0000"/>
                </a:solidFill>
              </a:rPr>
              <a:t>It’s not clear </a:t>
            </a:r>
            <a:r>
              <a:rPr lang="en-US" altLang="en-GB" sz="2000" b="1" u="sng" dirty="0">
                <a:solidFill>
                  <a:srgbClr val="FF0000"/>
                </a:solidFill>
              </a:rPr>
              <a:t>who</a:t>
            </a:r>
            <a:r>
              <a:rPr lang="en-US" altLang="en-GB" sz="2000" b="1" dirty="0">
                <a:solidFill>
                  <a:srgbClr val="FF0000"/>
                </a:solidFill>
              </a:rPr>
              <a:t> they are intended for</a:t>
            </a:r>
          </a:p>
          <a:p>
            <a:pPr marL="8255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GB" sz="1800" dirty="0"/>
              <a:t>the interfaces are in Chinese (even in the international versions) </a:t>
            </a:r>
          </a:p>
          <a:p>
            <a:pPr marL="8255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800" i="0" dirty="0">
                <a:sym typeface="+mn-ea"/>
              </a:rPr>
              <a:t>references to  </a:t>
            </a:r>
            <a:r>
              <a:rPr lang="en-GB" sz="1800" i="0" dirty="0" err="1">
                <a:sym typeface="+mn-ea"/>
              </a:rPr>
              <a:t>Gaokao</a:t>
            </a:r>
            <a:r>
              <a:rPr lang="en-GB" sz="1800" i="0" dirty="0">
                <a:sym typeface="+mn-ea"/>
              </a:rPr>
              <a:t>, CET4, CET6 etc. suggest</a:t>
            </a:r>
            <a:r>
              <a:rPr lang="en-GB" sz="1800" dirty="0">
                <a:sym typeface="+mn-ea"/>
              </a:rPr>
              <a:t> </a:t>
            </a:r>
            <a:r>
              <a:rPr lang="en-GB" sz="1800" i="0" dirty="0">
                <a:sym typeface="+mn-ea"/>
              </a:rPr>
              <a:t>a focus on </a:t>
            </a:r>
            <a:r>
              <a:rPr lang="en-GB" sz="1800" b="1" i="0" u="sng" dirty="0">
                <a:sym typeface="+mn-ea"/>
              </a:rPr>
              <a:t>mainland Chinese EFL students</a:t>
            </a:r>
          </a:p>
          <a:p>
            <a:pPr marL="82550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800" i="0" dirty="0">
                <a:sym typeface="+mn-ea"/>
              </a:rPr>
              <a:t>Chinese academics focus on the wording of examples (as a showcase for the </a:t>
            </a:r>
            <a:r>
              <a:rPr lang="en-GB" sz="1800" b="1" i="0" u="sng" dirty="0">
                <a:sym typeface="+mn-ea"/>
              </a:rPr>
              <a:t>Chinese</a:t>
            </a:r>
            <a:r>
              <a:rPr lang="en-GB" sz="1800" i="0" dirty="0">
                <a:sym typeface="+mn-ea"/>
              </a:rPr>
              <a:t> language)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47" y="4476468"/>
            <a:ext cx="11443240" cy="238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6862" y="443039"/>
            <a:ext cx="9220875" cy="1604246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zh-TW" dirty="0">
                <a:ea typeface="Microsoft JhengHei" panose="020B0604030504040204" charset="-120"/>
              </a:rPr>
              <a:t>Ciba</a:t>
            </a:r>
            <a:br>
              <a:rPr lang="en-GB" altLang="zh-TW" dirty="0">
                <a:ea typeface="Microsoft JhengHei" panose="020B0604030504040204" charset="-120"/>
              </a:rPr>
            </a:br>
            <a:r>
              <a:rPr lang="en-US" altLang="zh-TW" sz="3100" dirty="0">
                <a:latin typeface="Trebuchet MS" panose="020B0603020202020204"/>
                <a:ea typeface="+mn-lt"/>
              </a:rPr>
              <a:t>"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the</a:t>
            </a:r>
            <a:r>
              <a:rPr lang="zh-TW" altLang="en-US" sz="3100" dirty="0">
                <a:latin typeface="Trebuchet MS" panose="020B0603020202020204"/>
                <a:ea typeface="Microsoft JhengHei" panose="020B0604030504040204" charset="-120"/>
              </a:rPr>
              <a:t> 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world</a:t>
            </a:r>
            <a:r>
              <a:rPr lang="en-GB" altLang="zh-TW" sz="3100" dirty="0">
                <a:latin typeface="Trebuchet MS" panose="020B0603020202020204"/>
                <a:ea typeface="Microsoft JhengHei" panose="020B0604030504040204" charset="-120"/>
              </a:rPr>
              <a:t>’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s</a:t>
            </a:r>
            <a:r>
              <a:rPr lang="zh-TW" altLang="en-US" sz="3100" dirty="0">
                <a:latin typeface="Trebuchet MS" panose="020B0603020202020204"/>
                <a:ea typeface="Microsoft JhengHei" panose="020B0604030504040204" charset="-120"/>
              </a:rPr>
              <a:t> 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largest</a:t>
            </a:r>
            <a:r>
              <a:rPr lang="zh-TW" altLang="en-US" sz="3100" dirty="0">
                <a:latin typeface="Trebuchet MS" panose="020B0603020202020204"/>
                <a:ea typeface="Microsoft JhengHei" panose="020B0604030504040204" charset="-120"/>
              </a:rPr>
              <a:t> 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learner</a:t>
            </a:r>
            <a:r>
              <a:rPr lang="en-GB" altLang="zh-TW" sz="3100" dirty="0">
                <a:latin typeface="Trebuchet MS" panose="020B0603020202020204"/>
                <a:ea typeface="Microsoft JhengHei" panose="020B0604030504040204" charset="-120"/>
              </a:rPr>
              <a:t>’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s</a:t>
            </a:r>
            <a:r>
              <a:rPr lang="zh-TW" altLang="en-US" sz="3100" dirty="0">
                <a:latin typeface="Trebuchet MS" panose="020B0603020202020204"/>
                <a:ea typeface="Microsoft JhengHei" panose="020B0604030504040204" charset="-120"/>
              </a:rPr>
              <a:t> 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dictionary</a:t>
            </a:r>
            <a:r>
              <a:rPr lang="en-US" altLang="zh-TW" sz="3100" dirty="0">
                <a:latin typeface="Trebuchet MS" panose="020B0603020202020204"/>
                <a:ea typeface="+mn-lt"/>
              </a:rPr>
              <a:t>"</a:t>
            </a:r>
            <a:r>
              <a:rPr lang="zh-TW" altLang="en-US" sz="3100" dirty="0">
                <a:latin typeface="Trebuchet MS" panose="020B0603020202020204"/>
                <a:ea typeface="Microsoft JhengHei" panose="020B0604030504040204" charset="-120"/>
              </a:rPr>
              <a:t> 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(Gao</a:t>
            </a:r>
            <a:r>
              <a:rPr lang="zh-TW" altLang="en-US" sz="3100" dirty="0">
                <a:latin typeface="Trebuchet MS" panose="020B0603020202020204"/>
                <a:ea typeface="Microsoft JhengHei" panose="020B0604030504040204" charset="-120"/>
              </a:rPr>
              <a:t> </a:t>
            </a:r>
            <a:r>
              <a:rPr lang="en-US" altLang="zh-TW" sz="3100" dirty="0">
                <a:latin typeface="Trebuchet MS" panose="020B0603020202020204"/>
                <a:ea typeface="Microsoft JhengHei" panose="020B0604030504040204" charset="-120"/>
              </a:rPr>
              <a:t>2013)</a:t>
            </a:r>
            <a:r>
              <a:rPr lang="zh-TW" altLang="en-US" dirty="0">
                <a:latin typeface="Trebuchet MS" panose="020B0603020202020204"/>
                <a:ea typeface="Microsoft JhengHei" panose="020B0604030504040204" charset="-120"/>
              </a:rPr>
              <a:t> </a:t>
            </a:r>
            <a:br>
              <a:rPr lang="zh-TW" altLang="en-US" dirty="0">
                <a:ea typeface="+mn-lt"/>
                <a:cs typeface="+mn-lt"/>
              </a:rPr>
            </a:br>
            <a:br>
              <a:rPr lang="en-GB" altLang="zh-TW" dirty="0">
                <a:ea typeface="Microsoft JhengHei" panose="020B0604030504040204" charset="-120"/>
              </a:rPr>
            </a:br>
            <a:br>
              <a:rPr lang="en-GB" altLang="zh-TW" dirty="0">
                <a:ea typeface="Microsoft JhengHei" panose="020B0604030504040204" charset="-120"/>
              </a:rPr>
            </a:br>
            <a:r>
              <a:rPr lang="zh-TW" altLang="en-US" dirty="0">
                <a:ea typeface="Microsoft JhengHei" panose="020B0604030504040204" charset="-120"/>
              </a:rPr>
              <a:t>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990" y="1901532"/>
            <a:ext cx="10035239" cy="4706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Trebuchet MS" panose="020B0603020202020204"/>
                <a:ea typeface="Microsoft JhengHei" panose="020B0604030504040204" charset="-120"/>
              </a:rPr>
              <a:t>Contains</a:t>
            </a:r>
            <a:r>
              <a:rPr lang="en-GB" altLang="zh-TW" sz="3200" dirty="0">
                <a:latin typeface="Trebuchet MS" panose="020B0603020202020204"/>
                <a:ea typeface="Microsoft JhengHei" panose="020B0604030504040204" charset="-120"/>
              </a:rPr>
              <a:t>:</a:t>
            </a:r>
            <a:r>
              <a:rPr lang="zh-TW" altLang="en-US" sz="3200" dirty="0">
                <a:latin typeface="Trebuchet MS" panose="020B0603020202020204"/>
                <a:ea typeface="Microsoft JhengHei" panose="020B0604030504040204" charset="-120"/>
              </a:rPr>
              <a:t> </a:t>
            </a:r>
            <a:endParaRPr lang="en-GB" altLang="zh-TW" sz="3200" dirty="0">
              <a:latin typeface="Trebuchet MS" panose="020B0603020202020204"/>
              <a:ea typeface="Microsoft JhengHei" panose="020B0604030504040204" charset="-120"/>
            </a:endParaRPr>
          </a:p>
          <a:p>
            <a:r>
              <a:rPr lang="zh-TW" altLang="en-US" sz="2400" dirty="0">
                <a:latin typeface="Trebuchet MS" panose="020B0603020202020204"/>
                <a:ea typeface="Microsoft JhengHei" panose="020B0604030504040204" charset="-120"/>
              </a:rPr>
              <a:t>141 dictionaries </a:t>
            </a:r>
            <a:r>
              <a:rPr lang="en-GB" altLang="zh-TW" sz="2400" dirty="0">
                <a:latin typeface="Trebuchet MS" panose="020B0603020202020204"/>
                <a:ea typeface="Microsoft JhengHei" panose="020B0604030504040204" charset="-120"/>
              </a:rPr>
              <a:t>– default is bilingual ‘common</a:t>
            </a:r>
            <a:r>
              <a:rPr lang="en-GB" altLang="zh-TW" sz="2400">
                <a:latin typeface="Trebuchet MS" panose="020B0603020202020204"/>
                <a:ea typeface="Microsoft JhengHei" panose="020B0604030504040204" charset="-120"/>
              </a:rPr>
              <a:t>’ dictionary</a:t>
            </a:r>
            <a:endParaRPr lang="en-GB" altLang="zh-TW" sz="2400" dirty="0">
              <a:latin typeface="Trebuchet MS" panose="020B0603020202020204"/>
              <a:ea typeface="Microsoft JhengHei" panose="020B0604030504040204" charset="-120"/>
            </a:endParaRPr>
          </a:p>
          <a:p>
            <a:r>
              <a:rPr lang="en-US" altLang="zh-TW" sz="2400" dirty="0">
                <a:ea typeface="+mn-lt"/>
                <a:cs typeface="+mn-lt"/>
              </a:rPr>
              <a:t>4.5 million+</a:t>
            </a:r>
            <a:r>
              <a:rPr lang="zh-TW" altLang="en-US" sz="2400" dirty="0">
                <a:ea typeface="+mn-lt"/>
                <a:cs typeface="+mn-lt"/>
              </a:rPr>
              <a:t> </a:t>
            </a:r>
            <a:r>
              <a:rPr lang="en-US" altLang="zh-TW" sz="2400" dirty="0">
                <a:ea typeface="+mn-lt"/>
                <a:cs typeface="+mn-lt"/>
              </a:rPr>
              <a:t>words collected from the internet (Microsoft</a:t>
            </a:r>
            <a:r>
              <a:rPr lang="zh-TW" altLang="en-US" sz="2400" dirty="0">
                <a:ea typeface="+mn-lt"/>
                <a:cs typeface="+mn-lt"/>
              </a:rPr>
              <a:t> </a:t>
            </a:r>
            <a:r>
              <a:rPr lang="en-US" altLang="zh-TW" sz="2400" dirty="0">
                <a:ea typeface="+mn-lt"/>
                <a:cs typeface="+mn-lt"/>
              </a:rPr>
              <a:t>Store</a:t>
            </a:r>
            <a:r>
              <a:rPr lang="zh-TW" altLang="en-US" sz="2400" dirty="0">
                <a:ea typeface="+mn-lt"/>
                <a:cs typeface="+mn-lt"/>
              </a:rPr>
              <a:t> </a:t>
            </a:r>
            <a:r>
              <a:rPr lang="en-US" altLang="zh-TW" sz="2400" dirty="0">
                <a:ea typeface="+mn-lt"/>
                <a:cs typeface="+mn-lt"/>
              </a:rPr>
              <a:t>2019) </a:t>
            </a:r>
          </a:p>
          <a:p>
            <a:r>
              <a:rPr lang="en-US" altLang="zh-TW" sz="2400" dirty="0">
                <a:ea typeface="+mn-lt"/>
                <a:cs typeface="+mn-lt"/>
              </a:rPr>
              <a:t> 5 million+</a:t>
            </a:r>
            <a:r>
              <a:rPr lang="zh-TW" altLang="en-US" sz="2400" dirty="0">
                <a:ea typeface="+mn-lt"/>
                <a:cs typeface="+mn-lt"/>
              </a:rPr>
              <a:t> </a:t>
            </a:r>
            <a:r>
              <a:rPr lang="en-US" altLang="zh-TW" sz="2400" dirty="0">
                <a:ea typeface="+mn-lt"/>
                <a:cs typeface="+mn-lt"/>
              </a:rPr>
              <a:t>bilingual</a:t>
            </a:r>
            <a:r>
              <a:rPr lang="zh-TW" altLang="en-US" sz="2400" dirty="0">
                <a:ea typeface="+mn-lt"/>
                <a:cs typeface="+mn-lt"/>
              </a:rPr>
              <a:t> </a:t>
            </a:r>
            <a:r>
              <a:rPr lang="en-US" altLang="zh-TW" sz="2400" dirty="0">
                <a:ea typeface="+mn-lt"/>
                <a:cs typeface="+mn-lt"/>
              </a:rPr>
              <a:t>examples </a:t>
            </a:r>
          </a:p>
          <a:p>
            <a:pPr marL="0" indent="0">
              <a:buNone/>
            </a:pPr>
            <a:endParaRPr lang="zh-TW" sz="2400" dirty="0">
              <a:latin typeface="Trebuchet MS" panose="020B0603020202020204"/>
              <a:ea typeface="Microsoft JhengHei" panose="020B0604030504040204" charset="-120"/>
            </a:endParaRPr>
          </a:p>
          <a:p>
            <a:pPr marL="0" indent="0">
              <a:buNone/>
            </a:pPr>
            <a:endParaRPr lang="zh-TW" altLang="en-US" sz="2400" dirty="0">
              <a:latin typeface="Trebuchet MS" panose="020B0603020202020204"/>
              <a:ea typeface="Microsoft JhengHei" panose="020B0604030504040204" charset="-12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086600" y="3959352"/>
            <a:ext cx="3895344" cy="2185416"/>
          </a:xfrm>
          <a:prstGeom prst="wedgeEllipseCallout">
            <a:avLst>
              <a:gd name="adj1" fmla="val -82335"/>
              <a:gd name="adj2" fmla="val -563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Not clear whether these figures refer to dictionary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487" y="297382"/>
            <a:ext cx="9309887" cy="1417342"/>
          </a:xfrm>
        </p:spPr>
        <p:txBody>
          <a:bodyPr>
            <a:normAutofit fontScale="90000"/>
          </a:bodyPr>
          <a:lstStyle/>
          <a:p>
            <a:r>
              <a:rPr lang="en-GB" sz="6000" dirty="0" err="1"/>
              <a:t>Youdao</a:t>
            </a:r>
            <a:br>
              <a:rPr lang="en-GB" sz="6000" dirty="0"/>
            </a:br>
            <a:r>
              <a:rPr lang="ja-JP" altLang="en-GB" sz="2700" dirty="0">
                <a:ea typeface="+mn-lt"/>
                <a:cs typeface="+mn-lt"/>
              </a:rPr>
              <a:t>Developed by NetEase, an IT company</a:t>
            </a:r>
            <a:br>
              <a:rPr lang="ja-JP" altLang="en-GB" sz="2700" dirty="0">
                <a:ea typeface="+mn-lt"/>
                <a:cs typeface="+mn-lt"/>
              </a:rPr>
            </a:br>
            <a:br>
              <a:rPr lang="en-GB" sz="27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87" y="1843000"/>
            <a:ext cx="10542009" cy="48538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Trebuchet MS" panose="020B0603020202020204"/>
                <a:ea typeface="Microsoft JhengHei" panose="020B0604030504040204" charset="-120"/>
              </a:rPr>
              <a:t>Contains</a:t>
            </a:r>
            <a:r>
              <a:rPr lang="en-GB" altLang="zh-TW" sz="3200" dirty="0">
                <a:latin typeface="Trebuchet MS" panose="020B0603020202020204"/>
                <a:ea typeface="Microsoft JhengHei" panose="020B0604030504040204" charset="-120"/>
              </a:rPr>
              <a:t>:</a:t>
            </a:r>
            <a:r>
              <a:rPr lang="zh-TW" altLang="en-US" sz="3200" dirty="0">
                <a:latin typeface="Trebuchet MS" panose="020B0603020202020204"/>
                <a:ea typeface="Microsoft JhengHei" panose="020B0604030504040204" charset="-120"/>
              </a:rPr>
              <a:t> </a:t>
            </a:r>
            <a:endParaRPr lang="en-GB" altLang="zh-TW" sz="3200" dirty="0">
              <a:latin typeface="Trebuchet MS" panose="020B0603020202020204"/>
              <a:ea typeface="Microsoft JhengHei" panose="020B0604030504040204" charset="-120"/>
            </a:endParaRPr>
          </a:p>
          <a:p>
            <a:r>
              <a:rPr lang="en-GB" altLang="ja-JP" dirty="0"/>
              <a:t>An unspecified number of </a:t>
            </a:r>
            <a:r>
              <a:rPr lang="en-GB" altLang="ja-JP" dirty="0" err="1"/>
              <a:t>monololingual</a:t>
            </a:r>
            <a:r>
              <a:rPr lang="en-GB" altLang="ja-JP" dirty="0"/>
              <a:t> and bilingual dictionaries</a:t>
            </a:r>
          </a:p>
          <a:p>
            <a:r>
              <a:rPr lang="en-GB" altLang="ja-JP" sz="2000" dirty="0">
                <a:ea typeface="+mn-lt"/>
                <a:cs typeface="+mn-lt"/>
              </a:rPr>
              <a:t>Default is bilingual ‘simple’ dictionary</a:t>
            </a:r>
          </a:p>
          <a:p>
            <a:r>
              <a:rPr lang="en-US" altLang="ja-JP" dirty="0"/>
              <a:t>37 million+ entries and 23 million examples (Wang 2019)</a:t>
            </a:r>
          </a:p>
          <a:p>
            <a:r>
              <a:rPr lang="ja-JP" dirty="0"/>
              <a:t>650,000</a:t>
            </a:r>
            <a:r>
              <a:rPr lang="en-US" altLang="ja-JP" dirty="0"/>
              <a:t>+</a:t>
            </a:r>
            <a:r>
              <a:rPr lang="ja-JP" dirty="0"/>
              <a:t> English words, 590,000</a:t>
            </a:r>
            <a:r>
              <a:rPr lang="en-US" altLang="ja-JP" dirty="0"/>
              <a:t>+</a:t>
            </a:r>
            <a:r>
              <a:rPr lang="ja-JP" dirty="0"/>
              <a:t> Chinese words</a:t>
            </a:r>
            <a:endParaRPr lang="en-GB" altLang="ja-JP" dirty="0"/>
          </a:p>
          <a:p>
            <a:r>
              <a:rPr lang="ja-JP" altLang="en-US" dirty="0"/>
              <a:t>"Internet definition</a:t>
            </a:r>
            <a:r>
              <a:rPr lang="en-GB" altLang="ja-JP" dirty="0"/>
              <a:t>s</a:t>
            </a:r>
            <a:r>
              <a:rPr lang="ja-JP" altLang="en-US" dirty="0"/>
              <a:t>" enriched by internet </a:t>
            </a:r>
            <a:r>
              <a:rPr lang="en-GB" altLang="ja-JP" dirty="0"/>
              <a:t>data </a:t>
            </a:r>
            <a:r>
              <a:rPr lang="en-US" altLang="ja-JP" dirty="0"/>
              <a:t>a</a:t>
            </a:r>
            <a:r>
              <a:rPr lang="en-US" altLang="en-US" dirty="0"/>
              <a:t>nd</a:t>
            </a:r>
            <a:r>
              <a:rPr lang="ja-JP" dirty="0"/>
              <a:t> </a:t>
            </a:r>
            <a:r>
              <a:rPr lang="en-GB" altLang="ja-JP" dirty="0"/>
              <a:t>the </a:t>
            </a:r>
            <a:r>
              <a:rPr lang="en-US" altLang="ja-JP" dirty="0"/>
              <a:t>Baidu</a:t>
            </a:r>
            <a:r>
              <a:rPr lang="ja-JP" altLang="en-US" sz="2000" dirty="0">
                <a:ea typeface="+mn-lt"/>
                <a:cs typeface="+mn-lt"/>
              </a:rPr>
              <a:t> </a:t>
            </a:r>
            <a:r>
              <a:rPr lang="en-US" altLang="ja-JP" sz="2000" dirty="0">
                <a:ea typeface="+mn-lt"/>
                <a:cs typeface="+mn-lt"/>
              </a:rPr>
              <a:t>e</a:t>
            </a:r>
            <a:r>
              <a:rPr lang="ja-JP" sz="2000" dirty="0">
                <a:ea typeface="+mn-lt"/>
                <a:cs typeface="+mn-lt"/>
              </a:rPr>
              <a:t>ncyclopedi</a:t>
            </a:r>
            <a:r>
              <a:rPr lang="en-US" altLang="ja-JP" sz="2000" dirty="0">
                <a:ea typeface="+mn-lt"/>
                <a:cs typeface="+mn-lt"/>
              </a:rPr>
              <a:t>a </a:t>
            </a:r>
            <a:endParaRPr lang="ja-JP" altLang="en-US" sz="2000" dirty="0">
              <a:ea typeface="+mn-lt"/>
              <a:cs typeface="+mn-lt"/>
            </a:endParaRPr>
          </a:p>
          <a:p>
            <a:endParaRPr lang="ja-JP" altLang="en-US" sz="2000" dirty="0">
              <a:ea typeface="メイリオ" panose="020B0604030504040204" pitchFamily="34" charset="-128"/>
              <a:cs typeface="+mn-lt"/>
            </a:endParaRPr>
          </a:p>
          <a:p>
            <a:endParaRPr lang="ja-JP" sz="2000" dirty="0">
              <a:ea typeface="メイリオ"/>
            </a:endParaRPr>
          </a:p>
          <a:p>
            <a:endParaRPr lang="ja-JP" altLang="en-US" sz="2000" dirty="0">
              <a:ea typeface="メイリオ"/>
              <a:cs typeface="+mn-lt"/>
            </a:endParaRPr>
          </a:p>
          <a:p>
            <a:endParaRPr lang="en-GB" altLang="ja-JP" sz="2000" dirty="0">
              <a:ea typeface="メイリオ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560320" y="4974336"/>
            <a:ext cx="4901184" cy="1408176"/>
          </a:xfrm>
          <a:prstGeom prst="wedgeEllipseCallout">
            <a:avLst>
              <a:gd name="adj1" fmla="val -51243"/>
              <a:gd name="adj2" fmla="val -14334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Looks like an impossibly high number!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5272">
            <a:off x="6887481" y="3364261"/>
            <a:ext cx="2609524" cy="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1337" y="2741642"/>
            <a:ext cx="883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number of words and phrases is greatly inflated by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separate entries for each derivation and inflection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very rare, unattested and misspelled words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16" y="4887332"/>
            <a:ext cx="9144793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116" y="281687"/>
            <a:ext cx="9144793" cy="12375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4496" y="248830"/>
            <a:ext cx="9358439" cy="795043"/>
          </a:xfrm>
        </p:spPr>
        <p:txBody>
          <a:bodyPr/>
          <a:lstStyle/>
          <a:p>
            <a:r>
              <a:rPr lang="en-GB" altLang="zh-TW" dirty="0">
                <a:ea typeface="Microsoft JhengHei" panose="020B0604030504040204" charset="-120"/>
              </a:rPr>
              <a:t>The Ciba and </a:t>
            </a:r>
            <a:r>
              <a:rPr lang="en-GB" altLang="zh-TW" dirty="0" err="1">
                <a:ea typeface="Microsoft JhengHei" panose="020B0604030504040204" charset="-120"/>
              </a:rPr>
              <a:t>Youdao</a:t>
            </a:r>
            <a:r>
              <a:rPr lang="en-GB" altLang="zh-TW" dirty="0">
                <a:ea typeface="Microsoft JhengHei" panose="020B0604030504040204" charset="-120"/>
              </a:rPr>
              <a:t> </a:t>
            </a:r>
            <a:r>
              <a:rPr lang="zh-TW" altLang="en-US" dirty="0">
                <a:ea typeface="Microsoft JhengHei" panose="020B0604030504040204" charset="-120"/>
              </a:rPr>
              <a:t>App</a:t>
            </a:r>
            <a:r>
              <a:rPr lang="en-GB" altLang="zh-TW" dirty="0">
                <a:ea typeface="Microsoft JhengHei" panose="020B0604030504040204" charset="-120"/>
              </a:rPr>
              <a:t>s</a:t>
            </a:r>
            <a:r>
              <a:rPr lang="zh-TW" altLang="en-US" dirty="0">
                <a:ea typeface="Microsoft JhengHei" panose="020B0604030504040204" charset="-120"/>
              </a:rPr>
              <a:t>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3815" y="1132789"/>
            <a:ext cx="9997143" cy="37958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30225" lvl="1" indent="0">
              <a:buNone/>
            </a:pPr>
            <a:r>
              <a:rPr lang="en-GB" altLang="zh-TW" sz="3200" b="1" i="0" dirty="0">
                <a:ea typeface="+mn-lt"/>
                <a:cs typeface="+mn-lt"/>
              </a:rPr>
              <a:t>Free functions:</a:t>
            </a:r>
          </a:p>
          <a:p>
            <a:pPr lvl="1"/>
            <a:r>
              <a:rPr lang="en-GB" altLang="zh-TW" sz="2200" dirty="0">
                <a:ea typeface="+mn-lt"/>
                <a:cs typeface="+mn-lt"/>
              </a:rPr>
              <a:t>access to </a:t>
            </a:r>
            <a:r>
              <a:rPr lang="en-GB" altLang="en-US" sz="2200" dirty="0"/>
              <a:t>monolingual, bilingual, </a:t>
            </a:r>
            <a:r>
              <a:rPr lang="en-GB" altLang="en-US" sz="2200" dirty="0" err="1"/>
              <a:t>bilingualised</a:t>
            </a:r>
            <a:r>
              <a:rPr lang="en-GB" altLang="en-US" sz="2200" dirty="0"/>
              <a:t> and multilingual dictionaries</a:t>
            </a:r>
          </a:p>
          <a:p>
            <a:pPr lvl="1"/>
            <a:r>
              <a:rPr lang="en-GB" altLang="zh-TW" sz="2200" dirty="0">
                <a:ea typeface="+mn-lt"/>
                <a:cs typeface="+mn-lt"/>
              </a:rPr>
              <a:t>examples extracted from the internet</a:t>
            </a:r>
          </a:p>
          <a:p>
            <a:pPr lvl="1"/>
            <a:r>
              <a:rPr lang="en-US" altLang="zh-TW" sz="2200" dirty="0">
                <a:ea typeface="+mn-lt"/>
                <a:cs typeface="+mn-lt"/>
              </a:rPr>
              <a:t>British</a:t>
            </a:r>
            <a:r>
              <a:rPr lang="zh-TW" altLang="en-US" sz="2200" dirty="0">
                <a:ea typeface="+mn-lt"/>
                <a:cs typeface="+mn-lt"/>
              </a:rPr>
              <a:t> </a:t>
            </a:r>
            <a:r>
              <a:rPr lang="en-US" altLang="zh-TW" sz="2200" dirty="0">
                <a:ea typeface="+mn-lt"/>
                <a:cs typeface="+mn-lt"/>
              </a:rPr>
              <a:t>and</a:t>
            </a:r>
            <a:r>
              <a:rPr lang="zh-TW" altLang="en-US" sz="2200" dirty="0">
                <a:ea typeface="+mn-lt"/>
                <a:cs typeface="+mn-lt"/>
              </a:rPr>
              <a:t> </a:t>
            </a:r>
            <a:r>
              <a:rPr lang="en-US" altLang="zh-TW" sz="2200" dirty="0">
                <a:ea typeface="+mn-lt"/>
                <a:cs typeface="+mn-lt"/>
              </a:rPr>
              <a:t>American</a:t>
            </a:r>
            <a:r>
              <a:rPr lang="zh-TW" altLang="en-US" sz="2200" dirty="0">
                <a:ea typeface="+mn-lt"/>
                <a:cs typeface="+mn-lt"/>
              </a:rPr>
              <a:t> English </a:t>
            </a:r>
            <a:r>
              <a:rPr lang="en-GB" altLang="zh-TW" sz="2200" dirty="0">
                <a:ea typeface="+mn-lt"/>
                <a:cs typeface="+mn-lt"/>
              </a:rPr>
              <a:t>audio </a:t>
            </a:r>
            <a:r>
              <a:rPr lang="en-US" altLang="zh-TW" sz="2200" dirty="0">
                <a:ea typeface="+mn-lt"/>
                <a:cs typeface="+mn-lt"/>
              </a:rPr>
              <a:t>and</a:t>
            </a:r>
            <a:r>
              <a:rPr lang="zh-TW" altLang="en-US" sz="2200" dirty="0">
                <a:ea typeface="+mn-lt"/>
                <a:cs typeface="+mn-lt"/>
              </a:rPr>
              <a:t> </a:t>
            </a:r>
            <a:r>
              <a:rPr lang="en-US" altLang="zh-TW" sz="2200" dirty="0">
                <a:ea typeface="+mn-lt"/>
                <a:cs typeface="+mn-lt"/>
              </a:rPr>
              <a:t>IPA</a:t>
            </a:r>
            <a:r>
              <a:rPr lang="zh-TW" altLang="en-US" sz="2200" dirty="0">
                <a:ea typeface="+mn-lt"/>
                <a:cs typeface="+mn-lt"/>
              </a:rPr>
              <a:t> </a:t>
            </a:r>
          </a:p>
          <a:p>
            <a:pPr lvl="1"/>
            <a:r>
              <a:rPr lang="en-US" altLang="zh-TW" sz="2200" dirty="0">
                <a:ea typeface="+mn-lt"/>
                <a:cs typeface="+mn-lt"/>
              </a:rPr>
              <a:t>audio translation</a:t>
            </a:r>
          </a:p>
          <a:p>
            <a:pPr lvl="1"/>
            <a:r>
              <a:rPr lang="en-US" sz="2200" dirty="0">
                <a:ea typeface="メイリオ"/>
              </a:rPr>
              <a:t>translations from text in photos, screenshots etc.</a:t>
            </a:r>
          </a:p>
          <a:p>
            <a:pPr lvl="1"/>
            <a:r>
              <a:rPr lang="en-US" altLang="zh-TW" sz="2200" dirty="0">
                <a:ea typeface="Microsoft JhengHei" panose="020B0604030504040204" charset="-120"/>
              </a:rPr>
              <a:t>exam preparation - level selected during set-up</a:t>
            </a:r>
          </a:p>
          <a:p>
            <a:pPr marL="987425" lvl="2" indent="0">
              <a:buNone/>
            </a:pPr>
            <a:r>
              <a:rPr lang="en-US" altLang="zh-TW" sz="2200" dirty="0">
                <a:ea typeface="Microsoft JhengHei" panose="020B0604030504040204" charset="-120"/>
                <a:cs typeface="+mn-lt"/>
              </a:rPr>
              <a:t>     </a:t>
            </a:r>
            <a:r>
              <a:rPr lang="en-US" altLang="zh-TW" sz="1900" dirty="0">
                <a:ea typeface="Microsoft JhengHei" panose="020B0604030504040204" charset="-120"/>
                <a:cs typeface="+mn-lt"/>
              </a:rPr>
              <a:t>vocabulary lists, past papers, reading, listening, and speaking practice</a:t>
            </a:r>
            <a:r>
              <a:rPr lang="en-US" altLang="zh-TW" sz="2200" dirty="0">
                <a:ea typeface="Microsoft JhengHei" panose="020B0604030504040204" charset="-120"/>
                <a:cs typeface="+mn-lt"/>
              </a:rPr>
              <a:t> </a:t>
            </a:r>
          </a:p>
          <a:p>
            <a:pPr lvl="1"/>
            <a:r>
              <a:rPr lang="en-US" altLang="zh-TW" sz="2200" dirty="0" err="1">
                <a:ea typeface="+mn-lt"/>
                <a:cs typeface="+mn-lt"/>
              </a:rPr>
              <a:t>personalised</a:t>
            </a:r>
            <a:r>
              <a:rPr lang="en-US" altLang="zh-TW" sz="2200" dirty="0">
                <a:ea typeface="+mn-lt"/>
                <a:cs typeface="+mn-lt"/>
              </a:rPr>
              <a:t> vocabulary notebooks</a:t>
            </a:r>
          </a:p>
          <a:p>
            <a:pPr lvl="1"/>
            <a:r>
              <a:rPr lang="en-US" sz="2200" dirty="0">
                <a:ea typeface="Microsoft JhengHei" panose="020B0604030504040204" charset="-120"/>
                <a:cs typeface="+mn-lt"/>
              </a:rPr>
              <a:t>daily edits (news stories, fun facts </a:t>
            </a:r>
            <a:r>
              <a:rPr lang="en-US" sz="2200" dirty="0" err="1">
                <a:ea typeface="Microsoft JhengHei" panose="020B0604030504040204" charset="-120"/>
                <a:cs typeface="+mn-lt"/>
              </a:rPr>
              <a:t>etc</a:t>
            </a:r>
            <a:r>
              <a:rPr lang="en-US" sz="2200" dirty="0">
                <a:ea typeface="Microsoft JhengHei" panose="020B0604030504040204" charset="-120"/>
                <a:cs typeface="+mn-lt"/>
              </a:rPr>
              <a:t>)</a:t>
            </a:r>
          </a:p>
          <a:p>
            <a:pPr lvl="1"/>
            <a:endParaRPr lang="en-US" sz="2200" dirty="0">
              <a:ea typeface="Microsoft JhengHei" panose="020B0604030504040204" charset="-120"/>
              <a:cs typeface="+mn-lt"/>
            </a:endParaRPr>
          </a:p>
          <a:p>
            <a:endParaRPr lang="zh-TW" altLang="en-US" sz="2400" dirty="0">
              <a:latin typeface="Trebuchet MS" panose="020B0603020202020204"/>
              <a:ea typeface="Microsoft JhengHei" panose="020B060403050404020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031" y="4822854"/>
            <a:ext cx="9653799" cy="16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lt"/>
                <a:cs typeface="+mn-lt"/>
              </a:rPr>
              <a:t>+ subscription only:</a:t>
            </a:r>
          </a:p>
          <a:p>
            <a:pPr marL="914400" marR="0" lvl="1" indent="-384175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defRPr/>
            </a:pP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lt"/>
                <a:cs typeface="+mn-lt"/>
              </a:rPr>
              <a:t>Online tutorial courses </a:t>
            </a:r>
          </a:p>
          <a:p>
            <a:pPr marL="914400" marR="0" lvl="1" indent="-384175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defRPr/>
            </a:pP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lt"/>
                <a:cs typeface="+mn-lt"/>
              </a:rPr>
              <a:t>Bilingual books and audio books (</a:t>
            </a:r>
            <a:r>
              <a:rPr kumimoji="0" lang="en-US" altLang="zh-TW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lt"/>
                <a:cs typeface="+mn-lt"/>
              </a:rPr>
              <a:t>Jinshanciba</a:t>
            </a: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lt"/>
                <a:cs typeface="+mn-lt"/>
              </a:rPr>
              <a:t>)</a:t>
            </a:r>
          </a:p>
          <a:p>
            <a:pPr marL="914400" marR="0" lvl="1" indent="-384175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–"/>
              <a:defRPr/>
            </a:pP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lt"/>
                <a:cs typeface="+mn-lt"/>
              </a:rPr>
              <a:t>Member zone (unlimited access to additional functions)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309831"/>
            <a:ext cx="11012834" cy="611824"/>
          </a:xfrm>
          <a:prstGeom prst="rect">
            <a:avLst/>
          </a:prstGeom>
        </p:spPr>
      </p:pic>
      <p:pic>
        <p:nvPicPr>
          <p:cNvPr id="7" name="Picture 6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45" y="3732530"/>
            <a:ext cx="7599045" cy="6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04390" y="3175"/>
            <a:ext cx="7295515" cy="6886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-270"/>
          <a:stretch>
            <a:fillRect/>
          </a:stretch>
        </p:blipFill>
        <p:spPr>
          <a:xfrm>
            <a:off x="2144395" y="-15875"/>
            <a:ext cx="7086600" cy="689419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988552" y="1609344"/>
            <a:ext cx="3035808" cy="2871216"/>
          </a:xfrm>
          <a:prstGeom prst="wedgeRoundRectCallout">
            <a:avLst>
              <a:gd name="adj1" fmla="val -110893"/>
              <a:gd name="adj2" fmla="val 261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Chinese translation is not entirely comprehensible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0</TotalTime>
  <Words>4078</Words>
  <Application>Microsoft Office PowerPoint</Application>
  <PresentationFormat>Widescreen</PresentationFormat>
  <Paragraphs>170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Crop</vt:lpstr>
      <vt:lpstr>Chinese e-dictionaries  what audiences are they intended for?</vt:lpstr>
      <vt:lpstr>In China, few EFL learners use print dictionaries </vt:lpstr>
      <vt:lpstr>But…..</vt:lpstr>
      <vt:lpstr>Ciba "the world’s largest learner’s dictionary" (Gao 2013)     </vt:lpstr>
      <vt:lpstr>Youdao Developed by NetEase, an IT company  </vt:lpstr>
      <vt:lpstr>PowerPoint Presentation</vt:lpstr>
      <vt:lpstr>The Ciba and Youdao Apps </vt:lpstr>
      <vt:lpstr>PowerPoint Presentation</vt:lpstr>
      <vt:lpstr>PowerPoint Presentation</vt:lpstr>
      <vt:lpstr>Examples of entries for unattested words in Youdao and Ciba (in menus below “Linguist” and “Translate”)</vt:lpstr>
      <vt:lpstr>Morphological errors  </vt:lpstr>
      <vt:lpstr>Spelling errors </vt:lpstr>
      <vt:lpstr>Why these problems?</vt:lpstr>
      <vt:lpstr>The dictionaries are not very useful for EAP learners!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Hilary Nesi</dc:creator>
  <cp:lastModifiedBy>jnyeu</cp:lastModifiedBy>
  <cp:revision>946</cp:revision>
  <dcterms:created xsi:type="dcterms:W3CDTF">2020-02-25T12:22:00Z</dcterms:created>
  <dcterms:modified xsi:type="dcterms:W3CDTF">2020-03-03T13:22:26Z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2057-11.2.0.9150</vt:lpwstr>
  </property>
  <property fmtid="{D5CDD505-2E9C-101B-9397-08002B2CF9AE}" pid="3" name="ContentTypeId">
    <vt:lpwstr>0x010100285B73654FD2D74C8F0C4982214F5DAC</vt:lpwstr>
  </property>
</Properties>
</file>