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1" r:id="rId4"/>
    <p:sldId id="272" r:id="rId5"/>
    <p:sldId id="274" r:id="rId6"/>
    <p:sldId id="275" r:id="rId7"/>
    <p:sldId id="267" r:id="rId8"/>
    <p:sldId id="276" r:id="rId9"/>
    <p:sldId id="279" r:id="rId10"/>
    <p:sldId id="269" r:id="rId11"/>
    <p:sldId id="270" r:id="rId12"/>
    <p:sldId id="277" r:id="rId13"/>
    <p:sldId id="281" r:id="rId14"/>
    <p:sldId id="265" r:id="rId15"/>
    <p:sldId id="273" r:id="rId16"/>
    <p:sldId id="278" r:id="rId17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24DDD4-DE69-4436-B2CD-1029D1623795}">
          <p14:sldIdLst>
            <p14:sldId id="256"/>
          </p14:sldIdLst>
        </p14:section>
        <p14:section name="Untitled Section" id="{04FB3CDF-B2F7-4B74-9F03-BE9C15ED04D1}">
          <p14:sldIdLst>
            <p14:sldId id="257"/>
            <p14:sldId id="271"/>
            <p14:sldId id="272"/>
            <p14:sldId id="274"/>
            <p14:sldId id="275"/>
            <p14:sldId id="267"/>
            <p14:sldId id="276"/>
            <p14:sldId id="279"/>
            <p14:sldId id="269"/>
            <p14:sldId id="270"/>
            <p14:sldId id="277"/>
            <p14:sldId id="281"/>
            <p14:sldId id="265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12" y="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E8D43-785E-4887-B56C-F1B150FF4BCD}" type="datetimeFigureOut">
              <a:rPr lang="en-GB" smtClean="0"/>
              <a:t>18/02/16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CE692-087C-41DF-9500-BE9731241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71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7B9C-B8B1-4C69-B44C-9B5F8FF2016D}" type="datetimeFigureOut">
              <a:rPr lang="en-GB" smtClean="0"/>
              <a:t>18/02/16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457A1-53EB-453D-BC82-DB5C61225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51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57A1-53EB-453D-BC82-DB5C612250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9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EA43-D754-466E-AC8B-5299D763A99A}" type="datetime1">
              <a:rPr lang="en-US" smtClean="0"/>
              <a:t>18/02/16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14EC-6F02-4845-B1CB-289C0A19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5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ABE9-7CE1-4F55-A2B7-80558C8C90E5}" type="datetime1">
              <a:rPr lang="en-US" smtClean="0"/>
              <a:t>18/02/16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14EC-6F02-4845-B1CB-289C0A19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8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650-709E-4B9A-BD38-3FAA2420E938}" type="datetime1">
              <a:rPr lang="en-US" smtClean="0"/>
              <a:t>18/02/16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14EC-6F02-4845-B1CB-289C0A19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7365-6157-4172-8E72-D996A09722EA}" type="datetime1">
              <a:rPr lang="en-US" smtClean="0"/>
              <a:t>18/02/16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14EC-6F02-4845-B1CB-289C0A19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D2D-DBD2-4408-BC86-E6CFD1B3415B}" type="datetime1">
              <a:rPr lang="en-US" smtClean="0"/>
              <a:t>18/02/16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14EC-6F02-4845-B1CB-289C0A19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7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44F3-A186-4376-A5CF-843910CCC1BC}" type="datetime1">
              <a:rPr lang="en-US" smtClean="0"/>
              <a:t>18/02/16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14EC-6F02-4845-B1CB-289C0A19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1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28C-304E-4241-AB4E-0C6B5783051F}" type="datetime1">
              <a:rPr lang="en-US" smtClean="0"/>
              <a:t>18/02/16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14EC-6F02-4845-B1CB-289C0A19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0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F77C-5AB4-4FCE-AD07-3A758ED57368}" type="datetime1">
              <a:rPr lang="en-US" smtClean="0"/>
              <a:t>18/02/16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14EC-6F02-4845-B1CB-289C0A19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FA15-ED4A-407B-AC8C-AA7127FF55BA}" type="datetime1">
              <a:rPr lang="en-US" smtClean="0"/>
              <a:t>18/02/16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14EC-6F02-4845-B1CB-289C0A19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2185-98B5-4B84-A4A1-E48CD3D1D7CF}" type="datetime1">
              <a:rPr lang="en-US" smtClean="0"/>
              <a:t>18/02/16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14EC-6F02-4845-B1CB-289C0A19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6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BB8B-FCA5-4BB1-BE4F-27699B30EC8E}" type="datetime1">
              <a:rPr lang="en-US" smtClean="0"/>
              <a:t>18/02/16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14EC-6F02-4845-B1CB-289C0A19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8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2724-02C7-4813-A475-0F46960B8CFE}" type="datetime1">
              <a:rPr lang="en-US" smtClean="0"/>
              <a:t>18/02/16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14EC-6F02-4845-B1CB-289C0A19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8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js.kauko.lt/index.php/ssktpd/article/viewFile/99/96" TargetMode="External"/><Relationship Id="rId3" Type="http://schemas.openxmlformats.org/officeDocument/2006/relationships/hyperlink" Target="http://www.esp-world.info/Articles_1/vocabulary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JO2R4Yort-g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ESAP: conceptual structures &amp; subject specific lexis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Neil.Allison@glasgow.ac.uk</a:t>
            </a:r>
          </a:p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4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7700"/>
            <a:ext cx="8572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0550" y="97155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Student version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7"/>
          <a:stretch/>
        </p:blipFill>
        <p:spPr bwMode="auto">
          <a:xfrm>
            <a:off x="2266950" y="1428749"/>
            <a:ext cx="3524250" cy="468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1650" y="939284"/>
            <a:ext cx="299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Law professor  version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Possible definitions</a:t>
            </a:r>
          </a:p>
          <a:p>
            <a:r>
              <a:rPr lang="en-US" i="1" dirty="0" smtClean="0"/>
              <a:t>Sovereignty </a:t>
            </a:r>
            <a:r>
              <a:rPr lang="en-US" i="1" dirty="0"/>
              <a:t>is a concept within the </a:t>
            </a:r>
            <a:r>
              <a:rPr lang="en-US" i="1" u="sng" dirty="0"/>
              <a:t>domain</a:t>
            </a:r>
            <a:r>
              <a:rPr lang="en-US" i="1" dirty="0"/>
              <a:t> of authority, is linked to political and legal order in the present context, and that a state is a territorial </a:t>
            </a:r>
            <a:r>
              <a:rPr lang="en-US" i="1" u="sng" dirty="0"/>
              <a:t>construct</a:t>
            </a:r>
            <a:r>
              <a:rPr lang="en-US" i="1" dirty="0"/>
              <a:t> wherein sovereignty, a type of authority, sits.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A state is a site of authority or a political and legal order contained in a territory.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 aid students (and ourselves) in</a:t>
            </a:r>
          </a:p>
          <a:p>
            <a:pPr lvl="1"/>
            <a:r>
              <a:rPr lang="en-US" dirty="0" smtClean="0"/>
              <a:t> understanding concepts and content of the subject and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riting definitions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indent="-457200"/>
            <a:r>
              <a:rPr lang="en-US" dirty="0" smtClean="0"/>
              <a:t>This can be done by choosing suitable sections of texts that provide the schema i.e. instead of</a:t>
            </a:r>
            <a:r>
              <a:rPr lang="en-US" dirty="0"/>
              <a:t> </a:t>
            </a:r>
            <a:r>
              <a:rPr lang="en-US" dirty="0" smtClean="0"/>
              <a:t>‘activating schema’ we are </a:t>
            </a:r>
            <a:r>
              <a:rPr lang="en-US" i="1" smtClean="0"/>
              <a:t>explicating </a:t>
            </a:r>
            <a:r>
              <a:rPr lang="en-US" smtClean="0"/>
              <a:t>schema.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4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Background reading (indicative)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Miller 1986 </a:t>
            </a:r>
            <a:r>
              <a:rPr lang="en-GB" dirty="0" smtClean="0"/>
              <a:t>‘The </a:t>
            </a:r>
            <a:r>
              <a:rPr lang="en-GB" dirty="0"/>
              <a:t>Science of </a:t>
            </a:r>
            <a:r>
              <a:rPr lang="en-GB" dirty="0" smtClean="0"/>
              <a:t>Law’</a:t>
            </a:r>
            <a:endParaRPr lang="en-GB" dirty="0"/>
          </a:p>
          <a:p>
            <a:pPr lvl="0"/>
            <a:r>
              <a:rPr lang="en-GB" dirty="0" err="1"/>
              <a:t>Helsvig</a:t>
            </a:r>
            <a:r>
              <a:rPr lang="en-GB" dirty="0"/>
              <a:t> ‘ESP – Challenges for learners and teachers …’ </a:t>
            </a:r>
            <a:r>
              <a:rPr lang="en-GB" u="sng" dirty="0">
                <a:hlinkClick r:id="rId2"/>
              </a:rPr>
              <a:t>https://ojs.kauko.lt/index.php/ssktpd/article/viewFile/99/96</a:t>
            </a:r>
            <a:r>
              <a:rPr lang="en-GB" dirty="0"/>
              <a:t> </a:t>
            </a:r>
            <a:endParaRPr lang="en-GB" dirty="0" smtClean="0"/>
          </a:p>
          <a:p>
            <a:pPr lvl="0"/>
            <a:r>
              <a:rPr lang="en-GB" dirty="0" smtClean="0"/>
              <a:t>Jean-Claude </a:t>
            </a:r>
            <a:r>
              <a:rPr lang="en-GB" dirty="0" err="1"/>
              <a:t>Viel</a:t>
            </a:r>
            <a:r>
              <a:rPr lang="en-GB" dirty="0"/>
              <a:t> The vocabulary of English for scientific and technological occupational purposes, </a:t>
            </a:r>
            <a:r>
              <a:rPr lang="en-GB" u="sng" dirty="0">
                <a:hlinkClick r:id="rId3"/>
              </a:rPr>
              <a:t>http://www.esp-world.info/Articles_1/vocabulary.html</a:t>
            </a:r>
            <a:r>
              <a:rPr lang="en-GB" dirty="0"/>
              <a:t> </a:t>
            </a:r>
          </a:p>
          <a:p>
            <a:pPr lvl="0"/>
            <a:r>
              <a:rPr lang="en-GB" dirty="0" smtClean="0"/>
              <a:t>Tony </a:t>
            </a:r>
            <a:r>
              <a:rPr lang="en-GB" dirty="0"/>
              <a:t>Dudley-Evans, Maggie Jo St John Developments in English for Specific Purposes: A Multi-Disciplinary Approach </a:t>
            </a:r>
          </a:p>
          <a:p>
            <a:pPr lvl="0"/>
            <a:r>
              <a:rPr lang="en-GB" dirty="0" err="1"/>
              <a:t>Chih-cheng</a:t>
            </a:r>
            <a:r>
              <a:rPr lang="en-GB" dirty="0"/>
              <a:t> Lin Semantic network for vocabulary teaching</a:t>
            </a:r>
          </a:p>
          <a:p>
            <a:pPr lvl="0"/>
            <a:r>
              <a:rPr lang="en-GB" dirty="0" err="1"/>
              <a:t>Werry</a:t>
            </a:r>
            <a:r>
              <a:rPr lang="en-GB" dirty="0"/>
              <a:t> Rhetoric and reflexivity in cognitive theories of </a:t>
            </a:r>
            <a:r>
              <a:rPr lang="en-GB" dirty="0" smtClean="0"/>
              <a:t>language</a:t>
            </a:r>
          </a:p>
          <a:p>
            <a:pPr lvl="0"/>
            <a:r>
              <a:rPr lang="en-GB" dirty="0" smtClean="0"/>
              <a:t>Aitchison 2003 Words in the Mind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9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err="1" smtClean="0"/>
              <a:t>Sweller</a:t>
            </a:r>
            <a:r>
              <a:rPr lang="en-GB" dirty="0"/>
              <a:t>, J., Van </a:t>
            </a:r>
            <a:r>
              <a:rPr lang="en-GB" dirty="0" err="1"/>
              <a:t>Merriënboer</a:t>
            </a:r>
            <a:r>
              <a:rPr lang="en-GB" dirty="0"/>
              <a:t>, J., &amp; </a:t>
            </a:r>
            <a:r>
              <a:rPr lang="en-GB" dirty="0" err="1"/>
              <a:t>Paas</a:t>
            </a:r>
            <a:r>
              <a:rPr lang="en-GB" dirty="0"/>
              <a:t>, F. </a:t>
            </a:r>
            <a:r>
              <a:rPr lang="en-GB" dirty="0" smtClean="0"/>
              <a:t>"</a:t>
            </a:r>
            <a:r>
              <a:rPr lang="en-GB" dirty="0"/>
              <a:t>Cognitive architecture and instructional design". Educational Psychology Review 10 (</a:t>
            </a:r>
            <a:r>
              <a:rPr lang="en-GB" dirty="0" smtClean="0"/>
              <a:t>3) 1998, pp251–296.</a:t>
            </a:r>
          </a:p>
          <a:p>
            <a:pPr marL="514350" indent="-514350">
              <a:buAutoNum type="arabicPeriod"/>
            </a:pPr>
            <a:r>
              <a:rPr lang="en-GB" dirty="0"/>
              <a:t>Fiske, Susan T.; </a:t>
            </a:r>
            <a:r>
              <a:rPr lang="en-GB" i="1" dirty="0"/>
              <a:t>In: </a:t>
            </a:r>
            <a:r>
              <a:rPr lang="en-GB" dirty="0" err="1"/>
              <a:t>Encyclopedia</a:t>
            </a:r>
            <a:r>
              <a:rPr lang="en-GB" dirty="0"/>
              <a:t> of psychology, Vol. 7. </a:t>
            </a:r>
            <a:r>
              <a:rPr lang="en-GB" dirty="0" err="1"/>
              <a:t>Kazdin</a:t>
            </a:r>
            <a:r>
              <a:rPr lang="en-GB" dirty="0"/>
              <a:t>, Alan E. (Ed); Publisher: American Psychological Association; 2000, pp. 158-160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2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3. </a:t>
            </a:r>
            <a:r>
              <a:rPr lang="en-GB" dirty="0"/>
              <a:t>Miller, </a:t>
            </a:r>
            <a:r>
              <a:rPr lang="en-GB" dirty="0" smtClean="0"/>
              <a:t>G</a:t>
            </a:r>
            <a:r>
              <a:rPr lang="en-GB" dirty="0"/>
              <a:t>. A. (1956). "The magical number seven, plus or minus two: Some limits on our capacity for processing information". Psychological Review 63 (2): 81–97.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</a:t>
            </a:r>
            <a:r>
              <a:rPr lang="en-GB" dirty="0"/>
              <a:t>. </a:t>
            </a:r>
            <a:r>
              <a:rPr lang="en-GB" dirty="0" smtClean="0"/>
              <a:t>Carroll, “Psychology </a:t>
            </a:r>
            <a:r>
              <a:rPr lang="en-GB" dirty="0"/>
              <a:t>of </a:t>
            </a:r>
            <a:r>
              <a:rPr lang="en-GB" dirty="0" smtClean="0"/>
              <a:t>Language</a:t>
            </a:r>
            <a:r>
              <a:rPr lang="en-GB" dirty="0"/>
              <a:t>"</a:t>
            </a:r>
            <a:r>
              <a:rPr lang="en-GB" dirty="0" smtClean="0"/>
              <a:t> </a:t>
            </a:r>
            <a:r>
              <a:rPr lang="en-GB" dirty="0" err="1" smtClean="0"/>
              <a:t>Cengage</a:t>
            </a:r>
            <a:r>
              <a:rPr lang="en-GB" dirty="0" smtClean="0"/>
              <a:t> </a:t>
            </a:r>
            <a:r>
              <a:rPr lang="en-GB" dirty="0"/>
              <a:t>Learning,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7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Context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832225"/>
            <a:ext cx="4038600" cy="25241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Please use mobile device to go to socrative.com &gt; student login &gt; room SATORI</a:t>
            </a:r>
          </a:p>
          <a:p>
            <a:endParaRPr lang="en-GB" dirty="0"/>
          </a:p>
          <a:p>
            <a:r>
              <a:rPr lang="en-GB" dirty="0" smtClean="0"/>
              <a:t>Tell  me your ‘context’</a:t>
            </a:r>
          </a:p>
          <a:p>
            <a:endParaRPr lang="en-GB" dirty="0"/>
          </a:p>
          <a:p>
            <a:r>
              <a:rPr lang="en-GB" dirty="0" smtClean="0"/>
              <a:t>What is MY CONTEXT?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pic>
        <p:nvPicPr>
          <p:cNvPr id="1026" name="Picture 2" descr="http://blog.musicmagpie.co.uk/wp-content/uploads/2014/05/80s-mobile-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6" y="1285875"/>
            <a:ext cx="3277897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and professional background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Law - Information Science - </a:t>
            </a:r>
            <a:r>
              <a:rPr lang="en-GB" dirty="0"/>
              <a:t>Teaching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EAP context</a:t>
            </a:r>
          </a:p>
          <a:p>
            <a:pPr marL="0" indent="0">
              <a:buNone/>
            </a:pPr>
            <a:r>
              <a:rPr lang="en-GB" dirty="0"/>
              <a:t>	General EAP; in-sessional LLM support; pre-sessional legal </a:t>
            </a:r>
            <a:r>
              <a:rPr lang="en-GB" dirty="0" smtClean="0"/>
              <a:t>English; </a:t>
            </a:r>
            <a:r>
              <a:rPr lang="en-GB" dirty="0"/>
              <a:t>teach </a:t>
            </a:r>
            <a:r>
              <a:rPr lang="en-GB" dirty="0" smtClean="0"/>
              <a:t>Pre-Masters Law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6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Context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they want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Challenges in ESAP teaching:</a:t>
            </a:r>
          </a:p>
          <a:p>
            <a:pPr marL="0" indent="0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Cognitive overload.</a:t>
            </a:r>
            <a:r>
              <a:rPr lang="en-GB" dirty="0" smtClean="0"/>
              <a:t> </a:t>
            </a:r>
            <a:r>
              <a:rPr lang="en-GB" sz="2800" dirty="0" smtClean="0"/>
              <a:t>Over demand on working memory</a:t>
            </a:r>
          </a:p>
          <a:p>
            <a:pPr marL="0" indent="0">
              <a:buNone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Response.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GB" sz="2800" dirty="0" smtClean="0"/>
              <a:t>"</a:t>
            </a:r>
            <a:r>
              <a:rPr lang="en-GB" sz="2800" dirty="0"/>
              <a:t>Cognitive load theory has been designed to provide guidelines intended to assist in the presentation of information in a manner that encourages learner activities that optimize </a:t>
            </a:r>
            <a:r>
              <a:rPr lang="en-GB" sz="2800" dirty="0" smtClean="0"/>
              <a:t>intellectual performance”</a:t>
            </a:r>
            <a:r>
              <a:rPr lang="en-GB" sz="2800" baseline="30000" dirty="0" smtClean="0"/>
              <a:t>1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practical terms? </a:t>
            </a:r>
            <a:r>
              <a:rPr lang="en-GB" sz="2800" dirty="0" smtClean="0"/>
              <a:t>Give students assistance with schema (cognitive architecture) and the vocabulary that helps construct it.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But…</a:t>
            </a:r>
          </a:p>
          <a:p>
            <a:pPr marL="0" indent="0">
              <a:buNone/>
            </a:pPr>
            <a:r>
              <a:rPr lang="en-GB" sz="2800" dirty="0" smtClean="0"/>
              <a:t>Do you know of good ESAP books that provide the vocabulary in a way that is linked to the discipline or subject </a:t>
            </a:r>
            <a:r>
              <a:rPr lang="en-GB" sz="2800" i="1" dirty="0" smtClean="0"/>
              <a:t>architecture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4804" y="1415436"/>
            <a:ext cx="3394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Vocabulary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840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four key </a:t>
            </a:r>
            <a:r>
              <a:rPr lang="en-GB" i="1" dirty="0"/>
              <a:t>prompts</a:t>
            </a:r>
            <a:r>
              <a:rPr lang="en-GB" dirty="0"/>
              <a:t> for what I’m coming to: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Psychology “Schemas </a:t>
            </a:r>
            <a:r>
              <a:rPr lang="en-GB" dirty="0"/>
              <a:t>may be cued by labels or by categorization based on salient features</a:t>
            </a:r>
            <a:r>
              <a:rPr lang="en-GB" dirty="0" smtClean="0"/>
              <a:t>.” </a:t>
            </a:r>
            <a:r>
              <a:rPr lang="en-GB" baseline="30000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Psychology &amp; Memory – magical number 7 (Miller)</a:t>
            </a:r>
            <a:r>
              <a:rPr lang="en-GB" baseline="30000" dirty="0"/>
              <a:t> 3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Cognitive Linguistics – semantic fields</a:t>
            </a:r>
            <a:r>
              <a:rPr lang="en-GB" baseline="30000" dirty="0" smtClean="0"/>
              <a:t>4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Language teaching &amp; technical vocabulary learning – students want it but I think some of us shy away from it as ‘subject specialism’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3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example: law</a:t>
            </a:r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tretch/>
        </p:blipFill>
        <p:spPr>
          <a:xfrm>
            <a:off x="457200" y="2601119"/>
            <a:ext cx="4038600" cy="25241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Competition law – protection of consumers</a:t>
            </a:r>
          </a:p>
          <a:p>
            <a:pPr lvl="1"/>
            <a:r>
              <a:rPr lang="en-GB" dirty="0" smtClean="0"/>
              <a:t>Anti-competitive agreements [TFEU Chapter 1, Article 101]</a:t>
            </a:r>
          </a:p>
          <a:p>
            <a:pPr lvl="2"/>
            <a:r>
              <a:rPr lang="en-GB" dirty="0" smtClean="0"/>
              <a:t>Cartel</a:t>
            </a:r>
          </a:p>
          <a:p>
            <a:pPr lvl="3"/>
            <a:r>
              <a:rPr lang="en-GB" dirty="0" smtClean="0"/>
              <a:t>Price-fixing agreement</a:t>
            </a:r>
            <a:r>
              <a:rPr lang="en-GB" dirty="0"/>
              <a:t> </a:t>
            </a:r>
            <a:endParaRPr lang="en-GB" dirty="0" smtClean="0"/>
          </a:p>
          <a:p>
            <a:pPr lvl="3"/>
            <a:r>
              <a:rPr lang="en-GB" dirty="0"/>
              <a:t>Bid rigging</a:t>
            </a:r>
          </a:p>
          <a:p>
            <a:pPr lvl="3"/>
            <a:endParaRPr lang="en-GB" dirty="0" smtClean="0"/>
          </a:p>
          <a:p>
            <a:pPr marL="914400" lvl="2" indent="0">
              <a:buNone/>
            </a:pPr>
            <a:r>
              <a:rPr lang="en-GB" dirty="0" smtClean="0"/>
              <a:t>(a number of competing businesses get together to say ‘let’s not compete’)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4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16952" r="39047" b="14287"/>
          <a:stretch/>
        </p:blipFill>
        <p:spPr bwMode="auto">
          <a:xfrm>
            <a:off x="1809750" y="0"/>
            <a:ext cx="52959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24675" y="5244147"/>
            <a:ext cx="1990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Access EAP Foundations </a:t>
            </a:r>
            <a:r>
              <a:rPr lang="en-GB" dirty="0" smtClean="0"/>
              <a:t>Argent &amp; Alexander 2010 Garnet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66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turn: create your own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What is a state according to this text from a Political Science &amp; Law article?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SITUATING </a:t>
            </a:r>
            <a:r>
              <a:rPr lang="en-US" b="1" dirty="0"/>
              <a:t>NATIONALISM IN AN AGE OF 'GLOBALIZATION'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There are a number of contemporary politico-legal challenges which presently exert themselves upon States, and which together call into question the very viability of the </a:t>
            </a:r>
            <a:r>
              <a:rPr lang="en-US" u="sng" dirty="0"/>
              <a:t>nation-State</a:t>
            </a:r>
            <a:r>
              <a:rPr lang="en-US" dirty="0"/>
              <a:t>, at least in so far as the State is conceptualized to represent a 'Westphalian' </a:t>
            </a:r>
            <a:r>
              <a:rPr lang="en-US" b="1" dirty="0"/>
              <a:t>model</a:t>
            </a:r>
            <a:r>
              <a:rPr lang="en-US" dirty="0"/>
              <a:t> of </a:t>
            </a:r>
            <a:r>
              <a:rPr lang="en-US" u="sng" dirty="0"/>
              <a:t>absolute sovereignty</a:t>
            </a:r>
            <a:r>
              <a:rPr lang="en-US" dirty="0"/>
              <a:t>. </a:t>
            </a:r>
            <a:r>
              <a:rPr lang="en-US" baseline="30000" dirty="0"/>
              <a:t>12</a:t>
            </a:r>
            <a:r>
              <a:rPr lang="en-US" dirty="0"/>
              <a:t> These 'challenges' are in fact rival </a:t>
            </a:r>
            <a:r>
              <a:rPr lang="en-US" u="sng" dirty="0"/>
              <a:t>sites of authority </a:t>
            </a:r>
            <a:r>
              <a:rPr lang="en-US" dirty="0"/>
              <a:t>which in our time contest constructions of the nation-State as the pre-eminent, or according to certain positivists, the exclusive, </a:t>
            </a:r>
            <a:r>
              <a:rPr lang="en-US" u="sng" dirty="0"/>
              <a:t>site of territorial sovereignty</a:t>
            </a:r>
            <a:r>
              <a:rPr lang="en-US" dirty="0"/>
              <a:t>; and which, in doing so, also offer alternative reference points for both the identity and the loyalty of the citizen. </a:t>
            </a:r>
            <a:r>
              <a:rPr lang="en-US" b="1" dirty="0"/>
              <a:t>These rival sites of authority can be categorized in terms of 'levels</a:t>
            </a:r>
            <a:r>
              <a:rPr lang="en-US" dirty="0"/>
              <a:t>', of which, a number of commentators agree, there are three. First, and in Europe at least the most topical, is the emergence of supra-state political and legal orders-most prominently the </a:t>
            </a:r>
            <a:r>
              <a:rPr lang="en-US" u="sng" dirty="0"/>
              <a:t>European Union</a:t>
            </a:r>
            <a:r>
              <a:rPr lang="en-US" dirty="0"/>
              <a:t>. Although operating at the </a:t>
            </a:r>
            <a:r>
              <a:rPr lang="en-US" u="sng" dirty="0"/>
              <a:t>supra-state level</a:t>
            </a:r>
            <a:r>
              <a:rPr lang="en-US" dirty="0"/>
              <a:t>, entities such as the EU remain territorial in their remit. For example, the EU has been described as a 'post-State' polity in that it operates above the State but remains a fully territory-based polity. </a:t>
            </a:r>
            <a:r>
              <a:rPr lang="en-US" baseline="30000" dirty="0"/>
              <a:t>13</a:t>
            </a:r>
            <a:r>
              <a:rPr lang="en-US" dirty="0"/>
              <a:t> Certainly the EU is unique in terms of the sophistication of its institutional infrastructure, and other </a:t>
            </a:r>
            <a:r>
              <a:rPr lang="en-US" u="sng" dirty="0" smtClean="0"/>
              <a:t>entities</a:t>
            </a:r>
            <a:r>
              <a:rPr lang="en-US" dirty="0" smtClean="0"/>
              <a:t> such </a:t>
            </a:r>
            <a:r>
              <a:rPr lang="en-US" dirty="0"/>
              <a:t>as the North American Free Trade Agreement could certainly not </a:t>
            </a:r>
            <a:r>
              <a:rPr lang="en-US" dirty="0" smtClean="0"/>
              <a:t>be described </a:t>
            </a:r>
            <a:r>
              <a:rPr lang="en-US" dirty="0"/>
              <a:t>as 'post-State'; however, even in the context of NAFTA, </a:t>
            </a:r>
            <a:r>
              <a:rPr lang="en-US" dirty="0" smtClean="0"/>
              <a:t>certain comparable </a:t>
            </a:r>
            <a:r>
              <a:rPr lang="en-US" dirty="0"/>
              <a:t>issues concerning the transference of State sovereignty </a:t>
            </a:r>
            <a:r>
              <a:rPr lang="en-US" dirty="0" smtClean="0"/>
              <a:t>have arisen.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2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state? </a:t>
            </a:r>
            <a:endParaRPr lang="en-US" dirty="0"/>
          </a:p>
        </p:txBody>
      </p:sp>
      <p:pic>
        <p:nvPicPr>
          <p:cNvPr id="5" name="Content Placeholder 4" descr="Screen Shot 2016-02-15 at 22.10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r="8032"/>
          <a:stretch>
            <a:fillRect/>
          </a:stretch>
        </p:blipFill>
        <p:spPr>
          <a:xfrm>
            <a:off x="457200" y="1404938"/>
            <a:ext cx="822960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Neil Allison 27/02/16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691</Words>
  <Application>Microsoft Macintosh PowerPoint</Application>
  <PresentationFormat>On-screen Show (4:3)</PresentationFormat>
  <Paragraphs>93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ESAP: conceptual structures &amp; subject specific lexis</vt:lpstr>
      <vt:lpstr>Context</vt:lpstr>
      <vt:lpstr>My Context</vt:lpstr>
      <vt:lpstr>Student Context What do they want</vt:lpstr>
      <vt:lpstr> The four key prompts for what I’m coming to: </vt:lpstr>
      <vt:lpstr>An example: law</vt:lpstr>
      <vt:lpstr>PowerPoint Presentation</vt:lpstr>
      <vt:lpstr>Your turn: create your own</vt:lpstr>
      <vt:lpstr>What is a state? </vt:lpstr>
      <vt:lpstr>PowerPoint Presentation</vt:lpstr>
      <vt:lpstr>PowerPoint Presentation</vt:lpstr>
      <vt:lpstr>Answers</vt:lpstr>
      <vt:lpstr>Conclusion</vt:lpstr>
      <vt:lpstr>Background reading (indicative)</vt:lpstr>
      <vt:lpstr>References</vt:lpstr>
      <vt:lpstr>References</vt:lpstr>
    </vt:vector>
  </TitlesOfParts>
  <Company>Yuriy_pob@yahoo.com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 and Scotland</dc:title>
  <dc:creator>Yuriy Poberezhny</dc:creator>
  <cp:lastModifiedBy>Yuriy Poberezhny</cp:lastModifiedBy>
  <cp:revision>53</cp:revision>
  <cp:lastPrinted>2016-02-15T16:00:51Z</cp:lastPrinted>
  <dcterms:created xsi:type="dcterms:W3CDTF">2014-05-05T20:09:21Z</dcterms:created>
  <dcterms:modified xsi:type="dcterms:W3CDTF">2016-02-18T11:19:23Z</dcterms:modified>
</cp:coreProperties>
</file>