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7" r:id="rId2"/>
    <p:sldId id="449" r:id="rId3"/>
    <p:sldId id="458" r:id="rId4"/>
    <p:sldId id="409" r:id="rId5"/>
    <p:sldId id="457" r:id="rId6"/>
    <p:sldId id="430" r:id="rId7"/>
    <p:sldId id="422" r:id="rId8"/>
    <p:sldId id="450" r:id="rId9"/>
    <p:sldId id="429" r:id="rId10"/>
    <p:sldId id="451" r:id="rId11"/>
    <p:sldId id="425" r:id="rId12"/>
    <p:sldId id="444" r:id="rId13"/>
    <p:sldId id="462" r:id="rId14"/>
    <p:sldId id="447" r:id="rId15"/>
    <p:sldId id="464" r:id="rId16"/>
    <p:sldId id="453" r:id="rId17"/>
    <p:sldId id="465" r:id="rId18"/>
    <p:sldId id="460" r:id="rId19"/>
    <p:sldId id="452" r:id="rId20"/>
    <p:sldId id="456" r:id="rId21"/>
    <p:sldId id="434" r:id="rId22"/>
    <p:sldId id="440" r:id="rId23"/>
    <p:sldId id="461" r:id="rId24"/>
    <p:sldId id="436" r:id="rId25"/>
    <p:sldId id="396" r:id="rId26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66"/>
    <a:srgbClr val="075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73070" autoAdjust="0"/>
  </p:normalViewPr>
  <p:slideViewPr>
    <p:cSldViewPr>
      <p:cViewPr varScale="1">
        <p:scale>
          <a:sx n="53" d="100"/>
          <a:sy n="53" d="100"/>
        </p:scale>
        <p:origin x="125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152" y="-102"/>
      </p:cViewPr>
      <p:guideLst>
        <p:guide orient="horz" pos="2928"/>
        <p:guide pos="2208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12814-2F1B-45D9-8633-2F1580BACAF9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E5C6F-F46C-43C0-B9AA-2DF911BD45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084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7D2E18-E6A5-484D-B9A2-EE0F2BE23EDF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23856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9F6EC-416C-4F77-BAF5-9F1EEE298404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59401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01037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01037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01037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9F6EC-416C-4F77-BAF5-9F1EEE298404}" type="slidenum">
              <a:rPr lang="en-GB"/>
              <a:pPr/>
              <a:t>19</a:t>
            </a:fld>
            <a:endParaRPr lang="en-GB" dirty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629599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4201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122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122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122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9F6EC-416C-4F77-BAF5-9F1EEE298404}" type="slidenum">
              <a:rPr lang="en-GB"/>
              <a:pPr/>
              <a:t>25</a:t>
            </a:fld>
            <a:endParaRPr lang="en-GB" dirty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97829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9F6EC-416C-4F77-BAF5-9F1EEE298404}" type="slidenum">
              <a:rPr lang="en-GB"/>
              <a:pPr/>
              <a:t>2</a:t>
            </a:fld>
            <a:endParaRPr lang="en-GB" dirty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2049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315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4201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9F6EC-416C-4F77-BAF5-9F1EEE298404}" type="slidenum">
              <a:rPr lang="en-GB"/>
              <a:pPr/>
              <a:t>8</a:t>
            </a:fld>
            <a:endParaRPr lang="en-GB" dirty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4661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2540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9F6EC-416C-4F77-BAF5-9F1EEE298404}" type="slidenum">
              <a:rPr lang="en-GB"/>
              <a:pPr/>
              <a:t>10</a:t>
            </a:fld>
            <a:endParaRPr lang="en-GB" dirty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1411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8043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7D2E18-E6A5-484D-B9A2-EE0F2BE23EDF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0103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5516563"/>
          </a:xfrm>
          <a:prstGeom prst="rect">
            <a:avLst/>
          </a:prstGeom>
          <a:solidFill>
            <a:srgbClr val="66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663366"/>
              </a:solidFill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" y="5843588"/>
            <a:ext cx="19431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476250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27088" y="2420938"/>
            <a:ext cx="7561262" cy="1752600"/>
          </a:xfrm>
        </p:spPr>
        <p:txBody>
          <a:bodyPr/>
          <a:lstStyle>
            <a:lvl1pPr marL="0" indent="0"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9ACCFF6-F535-4BC4-B23C-55CEF393BFD4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71345-B105-4EB6-8E9D-D1A6DDA01874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95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609600"/>
            <a:ext cx="5678487" cy="5195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62E55-4852-400F-A949-E6BBF853794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F9C0E7-8E4A-4425-9DDC-9B0B982F813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3E4D30-6F8F-406E-A51C-35AE2E1A8C45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989138"/>
            <a:ext cx="381000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9138"/>
            <a:ext cx="381000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58162B-B8E1-4312-BE00-B0953DF06851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A944CF-2FE1-49A1-8C3D-052089B84700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9E2516-AF0B-4357-B487-DE91E0E7EE74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55F339-D454-4137-86D8-81253BAF160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C920A-ACE3-4ACD-9982-B266BDF145F4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D3A87-5BF1-47DD-87C1-62818558060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0" y="0"/>
            <a:ext cx="9140825" cy="6873875"/>
          </a:xfrm>
          <a:prstGeom prst="rect">
            <a:avLst/>
          </a:prstGeom>
          <a:solidFill>
            <a:srgbClr val="66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dirty="0">
                <a:solidFill>
                  <a:srgbClr val="663366"/>
                </a:solidFill>
              </a:rPr>
              <a:t>∂</a:t>
            </a:r>
          </a:p>
        </p:txBody>
      </p:sp>
      <p:sp>
        <p:nvSpPr>
          <p:cNvPr id="1027" name="Rectangle 8"/>
          <p:cNvSpPr>
            <a:spLocks noChangeArrowheads="1"/>
          </p:cNvSpPr>
          <p:nvPr userDrawn="1"/>
        </p:nvSpPr>
        <p:spPr bwMode="auto">
          <a:xfrm>
            <a:off x="107950" y="107950"/>
            <a:ext cx="8924925" cy="66579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663366"/>
              </a:solidFill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Heading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989138"/>
            <a:ext cx="77724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944975E-0993-41E0-BC57-B8590283CB1E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790575" y="611188"/>
            <a:ext cx="80248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790575" y="1798638"/>
            <a:ext cx="8024813" cy="381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</a:pPr>
            <a:endParaRPr lang="en-US" sz="18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66700" y="5843588"/>
            <a:ext cx="19431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663366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c.c.barker@durham.ac.uk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michelle.joubert@durham.ac.uk" TargetMode="External"/><Relationship Id="rId4" Type="http://schemas.openxmlformats.org/officeDocument/2006/relationships/hyperlink" Target="mailto:terri.edwards@durham.ac.uk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07504" y="1700808"/>
            <a:ext cx="8856984" cy="1470025"/>
          </a:xfrm>
        </p:spPr>
        <p:txBody>
          <a:bodyPr/>
          <a:lstStyle/>
          <a:p>
            <a:pPr algn="ctr" eaLnBrk="1" hangingPunct="1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Negotiating language and content in our EAP materials: three practitioner views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55576" y="4077072"/>
            <a:ext cx="6400800" cy="889049"/>
          </a:xfrm>
        </p:spPr>
        <p:txBody>
          <a:bodyPr/>
          <a:lstStyle/>
          <a:p>
            <a:pPr eaLnBrk="1" hangingPunct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Clare Carr, Terri Edwards and Michelle </a:t>
            </a: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Joubert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Durham University English Language Centre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755576" y="2060848"/>
            <a:ext cx="7772400" cy="1470025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Results and Discussion</a:t>
            </a:r>
          </a:p>
        </p:txBody>
      </p:sp>
    </p:spTree>
    <p:extLst>
      <p:ext uri="{BB962C8B-B14F-4D97-AF65-F5344CB8AC3E}">
        <p14:creationId xmlns:p14="http://schemas.microsoft.com/office/powerpoint/2010/main" val="4070862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6672"/>
            <a:ext cx="7772400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Immediate responses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175857"/>
              </p:ext>
            </p:extLst>
          </p:nvPr>
        </p:nvGraphicFramePr>
        <p:xfrm>
          <a:off x="395535" y="1645400"/>
          <a:ext cx="8496945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2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2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accent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Michelle</a:t>
                      </a:r>
                      <a:endParaRPr lang="en-GB" sz="2000" dirty="0">
                        <a:solidFill>
                          <a:schemeClr val="accent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Terri</a:t>
                      </a:r>
                      <a:endParaRPr lang="en-GB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accent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Clare</a:t>
                      </a:r>
                      <a:endParaRPr lang="en-GB" sz="2000" dirty="0">
                        <a:solidFill>
                          <a:schemeClr val="accent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to encourage student criticality/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engagement with language and content – exploratory approach.</a:t>
                      </a:r>
                    </a:p>
                    <a:p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create s</a:t>
                      </a: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tudent-centred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tasks, with an appropriate level of challenge</a:t>
                      </a:r>
                      <a:endParaRPr lang="en-GB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to create a clear pathway</a:t>
                      </a:r>
                      <a:r>
                        <a:rPr lang="en-GB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through the ideas, with logical content and </a:t>
                      </a:r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linked to appropriate content</a:t>
                      </a:r>
                      <a:r>
                        <a:rPr lang="en-GB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language-related </a:t>
                      </a:r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objectives</a:t>
                      </a:r>
                      <a:r>
                        <a:rPr lang="en-GB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the students.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(English literature background?)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(TEFL background?)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(Education background?)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99592" y="5415607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all had different initial reactions…</a:t>
            </a:r>
            <a:endParaRPr lang="en-GB" b="1" dirty="0">
              <a:solidFill>
                <a:srgbClr val="66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60432" y="2606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782415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84784"/>
            <a:ext cx="7772400" cy="3816350"/>
          </a:xfrm>
        </p:spPr>
        <p:txBody>
          <a:bodyPr/>
          <a:lstStyle/>
          <a:p>
            <a:pPr marL="0" indent="0"/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However, although we all had different initial reactions, we realised that we were essentially doing the same things…</a:t>
            </a:r>
          </a:p>
          <a:p>
            <a:pPr marL="0" indent="0"/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GB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GB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238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84784"/>
            <a:ext cx="7772400" cy="3816350"/>
          </a:xfrm>
        </p:spPr>
        <p:txBody>
          <a:bodyPr/>
          <a:lstStyle/>
          <a:p>
            <a:pPr marL="0" indent="0"/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 separated our findings into</a:t>
            </a:r>
          </a:p>
          <a:p>
            <a:pPr marL="514350" indent="-514350">
              <a:buAutoNum type="arabicParenBoth"/>
            </a:pP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EAP content-related discussion</a:t>
            </a:r>
          </a:p>
          <a:p>
            <a:pPr marL="514350" indent="-514350">
              <a:buAutoNum type="arabicParenBoth"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Law content-related discussion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GB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GB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921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990656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Reflections (1): Session ‘EAP’ content-related discussion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00808"/>
            <a:ext cx="8820472" cy="4032374"/>
          </a:xfrm>
        </p:spPr>
        <p:txBody>
          <a:bodyPr/>
          <a:lstStyle/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number of learning objectives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for each session needs to be reduced in order to create a more cohesive journey through the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materials</a:t>
            </a: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Milk the text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– students are doing too much reading for too few outcomes e.g. focus the three lessons on one essay</a:t>
            </a: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Authentic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tasks and texts lead to authentic language use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 should be used throughout (NB increased reading burden – accessible topics) </a:t>
            </a: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Language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needs to be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more integrated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(e.g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 ‘it’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phrases):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separation makes language seem peripheral</a:t>
            </a:r>
          </a:p>
          <a:p>
            <a:pPr marL="0" indent="0"/>
            <a:endParaRPr lang="en-GB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900"/>
              </a:spcBef>
              <a:spcAft>
                <a:spcPts val="100"/>
              </a:spcAft>
            </a:pPr>
            <a:r>
              <a:rPr lang="en-GB" sz="2000" b="1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 </a:t>
            </a:r>
            <a:r>
              <a:rPr lang="en-GB" sz="2000" b="1" dirty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content is subject-specific, there are </a:t>
            </a:r>
            <a:r>
              <a:rPr lang="en-GB" sz="2000" b="1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teachable </a:t>
            </a:r>
            <a:r>
              <a:rPr lang="en-GB" sz="2000" b="1" dirty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transferable skills (e.g. the ability to unpack the structure and mine the language of a </a:t>
            </a:r>
            <a:r>
              <a:rPr lang="en-GB" sz="2000" b="1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text)</a:t>
            </a:r>
            <a:endParaRPr lang="en-GB" sz="2000" b="1" dirty="0">
              <a:solidFill>
                <a:srgbClr val="66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60432" y="2606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4507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/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English for Law Overview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370345"/>
              </p:ext>
            </p:extLst>
          </p:nvPr>
        </p:nvGraphicFramePr>
        <p:xfrm>
          <a:off x="251520" y="1412776"/>
          <a:ext cx="8496944" cy="4392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</a:t>
                      </a:r>
                      <a:endParaRPr lang="en-GB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Materials</a:t>
                      </a:r>
                      <a:endParaRPr lang="en-GB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0549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Lesson 1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Linguistic features of law-writing</a:t>
                      </a:r>
                      <a:endParaRPr lang="en-GB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PowerPoint slides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(At</a:t>
                      </a:r>
                      <a:r>
                        <a:rPr lang="en-GB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least) one accompanying handout for each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0549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Lesson 2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Structure:</a:t>
                      </a:r>
                      <a:r>
                        <a:rPr lang="en-GB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problem-solution frame</a:t>
                      </a:r>
                      <a:endParaRPr lang="en-GB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0549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Lesson 3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Introductions and conclusions and referencing</a:t>
                      </a:r>
                      <a:endParaRPr lang="en-GB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105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772400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Reflections (2): Text and ‘Law’ content-related discussion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88840"/>
            <a:ext cx="8784976" cy="381635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As non-subject specialists within an EGAP or even ESAP programme,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“we aren’t teaching them law”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“we can’t teach them law” or ever fully join the law community of practice (Lave &amp; Wenger, 1991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/>
            <a:endParaRPr lang="en-GB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There were some aspects of law that we knew about from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reading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and talking to academics and students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– close relationship to Law Department e.g.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(i) OSCOLA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rather than Harvard (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authenticity)</a:t>
            </a:r>
          </a:p>
          <a:p>
            <a:pPr marL="400050" lvl="1" indent="0">
              <a:buNone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(ii) the referencing element of Lesson 3 could be moved into Lesson 1 (to foreground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use of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sources to make recommendations)</a:t>
            </a:r>
          </a:p>
          <a:p>
            <a:pPr marL="0" indent="0"/>
            <a:endParaRPr lang="en-GB" sz="500" b="1" dirty="0" smtClean="0">
              <a:solidFill>
                <a:srgbClr val="66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GB" dirty="0" smtClean="0"/>
          </a:p>
          <a:p>
            <a:pPr marL="0" indent="0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3003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English for Law Overview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415290"/>
              </p:ext>
            </p:extLst>
          </p:nvPr>
        </p:nvGraphicFramePr>
        <p:xfrm>
          <a:off x="251520" y="1412776"/>
          <a:ext cx="8496944" cy="4392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</a:t>
                      </a:r>
                      <a:endParaRPr lang="en-GB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Materials</a:t>
                      </a:r>
                      <a:endParaRPr lang="en-GB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0549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Lesson 1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Linguistic features of law-writing</a:t>
                      </a:r>
                      <a:endParaRPr lang="en-GB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PowerPoint slides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(At</a:t>
                      </a:r>
                      <a:r>
                        <a:rPr lang="en-GB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least) one accompanying handout for each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0549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Lesson 2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Structure:</a:t>
                      </a:r>
                      <a:r>
                        <a:rPr lang="en-GB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problem-solution frame</a:t>
                      </a:r>
                      <a:endParaRPr lang="en-GB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0549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Lesson 3</a:t>
                      </a:r>
                      <a:endParaRPr lang="en-GB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Introductions and conclusions and referencing</a:t>
                      </a:r>
                      <a:endParaRPr lang="en-GB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0626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0112" y="1251925"/>
            <a:ext cx="1368152" cy="1143000"/>
          </a:xfrm>
        </p:spPr>
        <p:txBody>
          <a:bodyPr/>
          <a:lstStyle/>
          <a:p>
            <a:pPr algn="ctr"/>
            <a:r>
              <a:rPr lang="en-GB" sz="200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en-GB" sz="2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4005064"/>
            <a:ext cx="777686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and meaning are the drivers of both structure and language </a:t>
            </a:r>
            <a:r>
              <a:rPr lang="en-GB" sz="2000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choices. </a:t>
            </a:r>
            <a:endParaRPr lang="en-GB" sz="2000" dirty="0">
              <a:solidFill>
                <a:srgbClr val="66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2000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GB" sz="2000" dirty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to use the knowledge we have of ‘P</a:t>
            </a:r>
            <a:r>
              <a:rPr lang="en-GB" sz="2000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(purpose) </a:t>
            </a:r>
            <a:r>
              <a:rPr lang="en-GB" sz="2000" dirty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direct our co-construction of ‘A’ </a:t>
            </a:r>
            <a:r>
              <a:rPr lang="en-GB" sz="2000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(academic) with </a:t>
            </a:r>
            <a:r>
              <a:rPr lang="en-GB" sz="2000" dirty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students and teach ‘E’ </a:t>
            </a:r>
            <a:r>
              <a:rPr lang="en-GB" sz="2000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(English language</a:t>
            </a:r>
            <a:r>
              <a:rPr lang="en-GB" sz="2000" dirty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within </a:t>
            </a:r>
            <a:r>
              <a:rPr lang="en-GB" sz="2000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TASK + CONTENT framework</a:t>
            </a:r>
            <a:r>
              <a:rPr lang="en-GB" dirty="0"/>
              <a:t>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3779912" y="1262558"/>
            <a:ext cx="136815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9pPr>
          </a:lstStyle>
          <a:p>
            <a:pPr algn="ctr"/>
            <a:r>
              <a:rPr lang="en-GB" sz="20000" kern="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051720" y="1262558"/>
            <a:ext cx="136815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663366"/>
                </a:solidFill>
                <a:latin typeface="Times" pitchFamily="18" charset="0"/>
              </a:defRPr>
            </a:lvl9pPr>
          </a:lstStyle>
          <a:p>
            <a:pPr algn="ctr"/>
            <a:r>
              <a:rPr lang="en-GB" sz="20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en-GB" sz="20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50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79512" y="1916832"/>
            <a:ext cx="8784976" cy="1470025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Conclusions and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09202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755576" y="1988840"/>
            <a:ext cx="7772400" cy="1470025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78305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Back to our hypothesis…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352928" cy="3816350"/>
          </a:xfrm>
        </p:spPr>
        <p:txBody>
          <a:bodyPr/>
          <a:lstStyle/>
          <a:p>
            <a:pPr marL="0" indent="0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Our previous background/academic study/experience affected our initial reactions</a:t>
            </a:r>
          </a:p>
          <a:p>
            <a:pPr marL="0" indent="0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BUT:</a:t>
            </a:r>
          </a:p>
          <a:p>
            <a:pPr marL="0" indent="0"/>
            <a:endParaRPr lang="en-GB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 agreed far more than we disagreed – shared identity as part of an EAP community of practice </a:t>
            </a:r>
          </a:p>
          <a:p>
            <a:pPr marL="0" indent="0"/>
            <a:endParaRPr lang="en-GB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Wider issues of agency, power relations, identity, expertise, positioning of EAP practitioner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within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university, department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titles,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occluded genres – all things we can’t easily solve alone – filter down to affect lesson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7182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So, what does this tell us about our unified approach to balancing language and content?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104382"/>
          </a:xfrm>
        </p:spPr>
        <p:txBody>
          <a:bodyPr/>
          <a:lstStyle/>
          <a:p>
            <a:pPr marL="0" indent="0"/>
            <a:r>
              <a:rPr lang="en-GB" sz="2000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Turner </a:t>
            </a:r>
            <a:r>
              <a:rPr lang="en-GB" sz="2000" dirty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(2004)…. “in the context of performance in academic discourse…language form as well as language as used in a particular theoretical discourse or equally important“ </a:t>
            </a:r>
          </a:p>
          <a:p>
            <a:pPr marL="0" indent="0"/>
            <a:endParaRPr lang="en-GB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Language and content are inseparable – it’s about integrating the teaching of language and content even though as EAP professionals we may be unfamiliar with discipline content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 can and must use our shared identity as EAP practitioners to inform the EAP content of our ESAP teaching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 a by-product, we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can increase both our profile and status in the university by championing our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linguistic expertise and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its applicability and usefulness to students of all disciplines.</a:t>
            </a:r>
          </a:p>
          <a:p>
            <a:pPr marL="0" indent="0"/>
            <a:endParaRPr lang="en-GB" dirty="0"/>
          </a:p>
          <a:p>
            <a:pPr marL="0" indent="0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5953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276456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Implications and Recommendations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24936" cy="4248696"/>
          </a:xfrm>
        </p:spPr>
        <p:txBody>
          <a:bodyPr/>
          <a:lstStyle/>
          <a:p>
            <a:pPr marL="285750" indent="-285750"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Collaborative planning and sharing of resources/expertise is to be encouraged</a:t>
            </a:r>
          </a:p>
          <a:p>
            <a:pPr marL="285750" indent="-285750"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EAP practitioners should consider developing expertise in the writing practices of particular disciplines BUT needn’t be content experts</a:t>
            </a:r>
          </a:p>
          <a:p>
            <a:pPr marL="285750" indent="-285750"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Wider ethnography (as in ESP) may be helpful – triangulation of product and process: texts, lecturer feedback, faculty and students as far as possible and us as teachers</a:t>
            </a:r>
          </a:p>
          <a:p>
            <a:pPr marL="285750" indent="-285750"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 a department at Durham we are seeking ways to inform our practice with theory, expanding EAP content knowledge by integrating theory from, e.g. Systemic Functional Linguistics (Halliday, </a:t>
            </a:r>
            <a:r>
              <a:rPr lang="en-GB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passim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and Academic Literacies (Lillis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Scott, 2007), ESAP and genre analysis (Hyland, 2002; </a:t>
            </a: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Nesi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Gardner, 2012): the TEAP reading group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60432" y="2606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818321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TEAP reading group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Hood, S. (2008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). Summary writing in academic contexts: implicating meaning in processes of change. </a:t>
            </a: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Linguistics and Education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19, 351-365.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Macnaught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, L.,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Maton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, K., Martin, J.R., and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Matruglio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, E. (2013). Jointly constructing semantic waves: implications for teacher training. </a:t>
            </a: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Linguistics and Education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24, 50-63. 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Turner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J. (2004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). Language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as academic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purpose. 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Journal of English for Academic Purposes.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3, 95-109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460432" y="2606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138966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21568"/>
            <a:ext cx="7772400" cy="443136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980504"/>
            <a:ext cx="7772400" cy="4896768"/>
          </a:xfrm>
        </p:spPr>
        <p:txBody>
          <a:bodyPr/>
          <a:lstStyle/>
          <a:p>
            <a:pPr marL="0" indent="0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Hyland, K. (2002). Specificity revisited: how far should we go now? </a:t>
            </a:r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English for Specific Purposes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21(4) 385-395.</a:t>
            </a:r>
          </a:p>
          <a:p>
            <a:pPr marL="0" indent="0"/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Lave, J. and Wenger E. (1991). </a:t>
            </a:r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Situated Learning: Legitimate Peripheral Participation.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Cambridge: Cambridge University Press. </a:t>
            </a:r>
          </a:p>
          <a:p>
            <a:pPr marL="0" indent="0"/>
            <a:endParaRPr lang="en-GB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Lea, M. R. and Street, B. V. (1998). Student Writing in Higher Education: an academic literacies approach. </a:t>
            </a:r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Studies in Higher Education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23(2), 157-172.</a:t>
            </a:r>
          </a:p>
          <a:p>
            <a:pPr marL="0" indent="0"/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Lea, M. R. and Street, B. V. (2006). The “Academic Literacies” Model: Theory and Application. </a:t>
            </a:r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Theory into Practice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45(4), 368-377.</a:t>
            </a:r>
          </a:p>
          <a:p>
            <a:pPr marL="0" indent="0"/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Lillis, T. and Scott, M. (2007). Defining academic literacies research: issues of epistemology, ideology and strategy. </a:t>
            </a:r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Journal of Applied Linguistics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4(1) 5-32.</a:t>
            </a:r>
          </a:p>
          <a:p>
            <a:pPr marL="0" indent="0"/>
            <a:endParaRPr lang="en-GB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Nesi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H. and Gardner, S. (2012). </a:t>
            </a:r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Genres Across The Disciplines.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Cambridge: Cambridge University Press.</a:t>
            </a:r>
          </a:p>
          <a:p>
            <a:pPr marL="0" indent="0"/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Stoller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F. L., Horn, B., </a:t>
            </a:r>
            <a:r>
              <a:rPr lang="en-GB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Grabe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W. and Robinson, M. S.(2006). Evaluative review in materials development. </a:t>
            </a:r>
            <a:r>
              <a:rPr lang="en-GB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Journal of English for Academic Purposes,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5 174-192.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GB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3043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11560" y="1484784"/>
            <a:ext cx="7772400" cy="1470025"/>
          </a:xfrm>
        </p:spPr>
        <p:txBody>
          <a:bodyPr/>
          <a:lstStyle/>
          <a:p>
            <a:pPr algn="ctr" eaLnBrk="1" hangingPunct="1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listening.</a:t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Questions/Comments?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55650" y="3548063"/>
            <a:ext cx="6400800" cy="1752600"/>
          </a:xfrm>
        </p:spPr>
        <p:txBody>
          <a:bodyPr/>
          <a:lstStyle/>
          <a:p>
            <a:pPr eaLnBrk="1" hangingPunct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Clare Carr  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c.c.barker@durham.ac.uk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Terri Edwards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terri.edwards@durham.ac.uk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Michelle </a:t>
            </a: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Joubert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michelle.joubert@durham.ac.uk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Durham University English Language Centre</a:t>
            </a:r>
          </a:p>
        </p:txBody>
      </p:sp>
    </p:spTree>
    <p:extLst>
      <p:ext uri="{BB962C8B-B14F-4D97-AF65-F5344CB8AC3E}">
        <p14:creationId xmlns:p14="http://schemas.microsoft.com/office/powerpoint/2010/main" val="216724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25760"/>
            <a:ext cx="7772400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Context (1)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296504"/>
              </p:ext>
            </p:extLst>
          </p:nvPr>
        </p:nvGraphicFramePr>
        <p:xfrm>
          <a:off x="179512" y="1196753"/>
          <a:ext cx="8784976" cy="5400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59">
                  <a:extLst>
                    <a:ext uri="{9D8B030D-6E8A-4147-A177-3AD203B41FA5}">
                      <a16:colId xmlns:a16="http://schemas.microsoft.com/office/drawing/2014/main" val="4203155063"/>
                    </a:ext>
                  </a:extLst>
                </a:gridCol>
                <a:gridCol w="2339939">
                  <a:extLst>
                    <a:ext uri="{9D8B030D-6E8A-4147-A177-3AD203B41FA5}">
                      <a16:colId xmlns:a16="http://schemas.microsoft.com/office/drawing/2014/main" val="1420063457"/>
                    </a:ext>
                  </a:extLst>
                </a:gridCol>
                <a:gridCol w="2339939">
                  <a:extLst>
                    <a:ext uri="{9D8B030D-6E8A-4147-A177-3AD203B41FA5}">
                      <a16:colId xmlns:a16="http://schemas.microsoft.com/office/drawing/2014/main" val="891385541"/>
                    </a:ext>
                  </a:extLst>
                </a:gridCol>
                <a:gridCol w="2339939">
                  <a:extLst>
                    <a:ext uri="{9D8B030D-6E8A-4147-A177-3AD203B41FA5}">
                      <a16:colId xmlns:a16="http://schemas.microsoft.com/office/drawing/2014/main" val="1670528221"/>
                    </a:ext>
                  </a:extLst>
                </a:gridCol>
              </a:tblGrid>
              <a:tr h="546949"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 smtClean="0">
                          <a:solidFill>
                            <a:srgbClr val="66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Michelle</a:t>
                      </a:r>
                      <a:endParaRPr lang="en-GB" sz="2800" dirty="0">
                        <a:solidFill>
                          <a:srgbClr val="6633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 smtClean="0">
                          <a:solidFill>
                            <a:srgbClr val="66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Terri</a:t>
                      </a:r>
                      <a:endParaRPr lang="en-GB" sz="2800" dirty="0">
                        <a:solidFill>
                          <a:srgbClr val="6633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 smtClean="0">
                          <a:solidFill>
                            <a:srgbClr val="66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Clare</a:t>
                      </a:r>
                      <a:endParaRPr lang="en-GB" sz="2800" dirty="0">
                        <a:solidFill>
                          <a:srgbClr val="6633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866944"/>
                  </a:ext>
                </a:extLst>
              </a:tr>
              <a:tr h="675643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at Durham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c.2yrs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c.10yrs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c.9yrs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9353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EFL teaching qualifications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TESOL</a:t>
                      </a:r>
                    </a:p>
                    <a:p>
                      <a:pPr algn="l"/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CELTA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RSA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DipTEFLA</a:t>
                      </a:r>
                      <a:endParaRPr lang="en-GB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 TESOL&amp; Applied Linguistics</a:t>
                      </a:r>
                    </a:p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(&amp; CELTA)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79335"/>
                  </a:ext>
                </a:extLst>
              </a:tr>
              <a:tr h="154432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PG/</a:t>
                      </a:r>
                    </a:p>
                    <a:p>
                      <a:pPr algn="l"/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UG-level study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English Literature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 Ancient &amp; Modern History</a:t>
                      </a:r>
                      <a:endParaRPr lang="en-GB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 Classical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Studies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EdD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(ongoing)</a:t>
                      </a:r>
                      <a:endParaRPr lang="en-GB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Music with Education Studies</a:t>
                      </a:r>
                    </a:p>
                    <a:p>
                      <a:pPr algn="l"/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PGCE (Primary)</a:t>
                      </a:r>
                    </a:p>
                    <a:p>
                      <a:pPr algn="l"/>
                      <a:r>
                        <a:rPr lang="en-GB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DipPsych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(Psychology)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49972"/>
                  </a:ext>
                </a:extLst>
              </a:tr>
              <a:tr h="154432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Teaching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experience prior to Durham (EAP)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Junior Lecturer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Assistant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(2yrs), South Africa; TESOL (8yrs) South Africa and 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TEFL/ESP</a:t>
                      </a:r>
                    </a:p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(20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yrs), mostly Germany and Japan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Education </a:t>
                      </a:r>
                    </a:p>
                    <a:p>
                      <a:pPr algn="l"/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(5yrs), North East England, UK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19082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60432" y="2606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452636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2400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Context (2) Durham English Language Centre (ELC)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04864"/>
            <a:ext cx="8640960" cy="432983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 attached to a particular department (although we do run some collaborative courses)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Academic Language and Literacy courses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Varying class sizes: up to 3-200(+)!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Mostly international - an increasing number of home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Mostly mixed-disciplinary</a:t>
            </a:r>
          </a:p>
        </p:txBody>
      </p:sp>
    </p:spTree>
    <p:extLst>
      <p:ext uri="{BB962C8B-B14F-4D97-AF65-F5344CB8AC3E}">
        <p14:creationId xmlns:p14="http://schemas.microsoft.com/office/powerpoint/2010/main" val="1259186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032" y="548680"/>
            <a:ext cx="7772400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Context (3) Durham English Language Centre (ELC)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36912"/>
            <a:ext cx="8640960" cy="432983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Non-compulsory, 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in-sessional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non-credit bearing (voluntary) evening classes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Mostly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writing-focused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Mostly 1-3 session courses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some longer</a:t>
            </a:r>
          </a:p>
        </p:txBody>
      </p:sp>
    </p:spTree>
    <p:extLst>
      <p:ext uri="{BB962C8B-B14F-4D97-AF65-F5344CB8AC3E}">
        <p14:creationId xmlns:p14="http://schemas.microsoft.com/office/powerpoint/2010/main" val="396045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Context (3): English for Law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870629"/>
              </p:ext>
            </p:extLst>
          </p:nvPr>
        </p:nvGraphicFramePr>
        <p:xfrm>
          <a:off x="251520" y="1412776"/>
          <a:ext cx="8496944" cy="186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</a:t>
                      </a:r>
                      <a:endParaRPr lang="en-GB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Materials</a:t>
                      </a:r>
                      <a:endParaRPr lang="en-GB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Lesson 1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Linguistic features of law-writing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PowerPoint slides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(At</a:t>
                      </a:r>
                      <a:r>
                        <a:rPr lang="en-GB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least) one accompanying handout for each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Lesson 2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Structure:</a:t>
                      </a:r>
                      <a:r>
                        <a:rPr lang="en-GB" sz="2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problem-solution frame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Lesson 3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Introductions and conclusions and referencing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3429000"/>
            <a:ext cx="8208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on-compulsory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course taught within the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ELC, informed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by discussion with L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aw Department academics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students (established 2008)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Good sign-up and retention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Previously a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longer course (5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sessions) with longer sessions (120 mins each, now 90 mins)</a:t>
            </a:r>
          </a:p>
          <a:p>
            <a:r>
              <a:rPr lang="en-GB" sz="2000" b="1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agreed: it needed ‘freshening up’</a:t>
            </a:r>
          </a:p>
        </p:txBody>
      </p:sp>
    </p:spTree>
    <p:extLst>
      <p:ext uri="{BB962C8B-B14F-4D97-AF65-F5344CB8AC3E}">
        <p14:creationId xmlns:p14="http://schemas.microsoft.com/office/powerpoint/2010/main" val="1166025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44" y="592112"/>
            <a:ext cx="9144000" cy="1143000"/>
          </a:xfrm>
        </p:spPr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Aim of our presentation: our hypothesis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Teachers’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academic study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experience </a:t>
            </a:r>
          </a:p>
          <a:p>
            <a:pPr marL="0" indent="0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would affect approaches to the weighting of language and content in materials development</a:t>
            </a:r>
          </a:p>
        </p:txBody>
      </p:sp>
    </p:spTree>
    <p:extLst>
      <p:ext uri="{BB962C8B-B14F-4D97-AF65-F5344CB8AC3E}">
        <p14:creationId xmlns:p14="http://schemas.microsoft.com/office/powerpoint/2010/main" val="992802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755576" y="1988840"/>
            <a:ext cx="7772400" cy="1470025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</p:spTree>
    <p:extLst>
      <p:ext uri="{BB962C8B-B14F-4D97-AF65-F5344CB8AC3E}">
        <p14:creationId xmlns:p14="http://schemas.microsoft.com/office/powerpoint/2010/main" val="3245050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Our mission…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72816"/>
            <a:ext cx="7772400" cy="381635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each separately analyse existing materials for an ESAP course: English for Law (specifically, lesson 3 of 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create a reflective record of thoughts/processes in materials development – thinking of language and content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 share reflections about how we would teach it</a:t>
            </a:r>
          </a:p>
          <a:p>
            <a:pPr marL="0" indent="0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en-GB" sz="2400" b="1" dirty="0" smtClean="0">
                <a:solidFill>
                  <a:srgbClr val="66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would help us to make explicit our views on the balance between language and content</a:t>
            </a:r>
          </a:p>
          <a:p>
            <a:pPr marL="0" indent="0"/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460432" y="2606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1717952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3168</TotalTime>
  <Words>1567</Words>
  <Application>Microsoft Office PowerPoint</Application>
  <PresentationFormat>On-screen Show (4:3)</PresentationFormat>
  <Paragraphs>205</Paragraphs>
  <Slides>25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Franklin Gothic Book</vt:lpstr>
      <vt:lpstr>Franklin Gothic Medium</vt:lpstr>
      <vt:lpstr>Times</vt:lpstr>
      <vt:lpstr>Blank</vt:lpstr>
      <vt:lpstr>Negotiating language and content in our EAP materials: three practitioner views</vt:lpstr>
      <vt:lpstr>Introduction</vt:lpstr>
      <vt:lpstr>Context (1)</vt:lpstr>
      <vt:lpstr>Context (2) Durham English Language Centre (ELC)</vt:lpstr>
      <vt:lpstr>Context (3) Durham English Language Centre (ELC)</vt:lpstr>
      <vt:lpstr>Context (3): English for Law</vt:lpstr>
      <vt:lpstr>Aim of our presentation: our hypothesis</vt:lpstr>
      <vt:lpstr>Method</vt:lpstr>
      <vt:lpstr>Our mission…</vt:lpstr>
      <vt:lpstr>Results and Discussion</vt:lpstr>
      <vt:lpstr>Immediate responses</vt:lpstr>
      <vt:lpstr>PowerPoint Presentation</vt:lpstr>
      <vt:lpstr>PowerPoint Presentation</vt:lpstr>
      <vt:lpstr>Reflections (1): Session ‘EAP’ content-related discussion</vt:lpstr>
      <vt:lpstr>English for Law Overview</vt:lpstr>
      <vt:lpstr>Reflections (2): Text and ‘Law’ content-related discussion</vt:lpstr>
      <vt:lpstr>English for Law Overview</vt:lpstr>
      <vt:lpstr>P</vt:lpstr>
      <vt:lpstr>Conclusions and Recommendations</vt:lpstr>
      <vt:lpstr>    Back to our hypothesis…</vt:lpstr>
      <vt:lpstr>So, what does this tell us about our unified approach to balancing language and content?</vt:lpstr>
      <vt:lpstr>Implications and Recommendations</vt:lpstr>
      <vt:lpstr>TEAP reading group </vt:lpstr>
      <vt:lpstr>References</vt:lpstr>
      <vt:lpstr>Thank you for listening. Questions/Comments?</vt:lpstr>
    </vt:vector>
  </TitlesOfParts>
  <Company>MUFC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style for title slide</dc:title>
  <dc:creator>Eric</dc:creator>
  <cp:lastModifiedBy>John Carr</cp:lastModifiedBy>
  <cp:revision>404</cp:revision>
  <cp:lastPrinted>2016-02-25T15:17:05Z</cp:lastPrinted>
  <dcterms:created xsi:type="dcterms:W3CDTF">2005-05-25T16:21:13Z</dcterms:created>
  <dcterms:modified xsi:type="dcterms:W3CDTF">2016-02-26T20:25:22Z</dcterms:modified>
</cp:coreProperties>
</file>